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embeddings/Microsoft_Equation3.bin" ContentType="application/vnd.openxmlformats-officedocument.oleObject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Default Extension="vml" ContentType="application/vnd.openxmlformats-officedocument.vmlDrawing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83.xml" ContentType="application/vnd.openxmlformats-officedocument.presentationml.notesSlide+xml"/>
  <Default Extension="xls" ContentType="application/vnd.ms-excel"/>
  <Override PartName="/ppt/slides/slide8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embeddings/Microsoft_Equation4.bin" ContentType="application/vnd.openxmlformats-officedocument.oleObject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84.xml" ContentType="application/vnd.openxmlformats-officedocument.presentationml.notesSlide+xml"/>
  <Default Extension="emf" ContentType="image/x-emf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embeddings/Microsoft_Equation5.bin" ContentType="application/vnd.openxmlformats-officedocument.oleObject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7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80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90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Override PartName="/ppt/slides/slide26.xml" ContentType="application/vnd.openxmlformats-officedocument.presentationml.slide+xml"/>
  <Default Extension="pict" ContentType="image/pict"/>
  <Override PartName="/ppt/notesSlides/notesSlide34.xml" ContentType="application/vnd.openxmlformats-officedocument.presentationml.notesSlide+xml"/>
  <Default Extension="rels" ContentType="application/vnd.openxmlformats-package.relationships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embeddings/Microsoft_Equation7.bin" ContentType="application/vnd.openxmlformats-officedocument.oleObject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81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59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embeddings/Microsoft_Equation2.bin" ContentType="application/vnd.openxmlformats-officedocument.oleObject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92"/>
  </p:notesMasterIdLst>
  <p:handoutMasterIdLst>
    <p:handoutMasterId r:id="rId93"/>
  </p:handoutMasterIdLst>
  <p:sldIdLst>
    <p:sldId id="256" r:id="rId2"/>
    <p:sldId id="257" r:id="rId3"/>
    <p:sldId id="466" r:id="rId4"/>
    <p:sldId id="378" r:id="rId5"/>
    <p:sldId id="379" r:id="rId6"/>
    <p:sldId id="380" r:id="rId7"/>
    <p:sldId id="381" r:id="rId8"/>
    <p:sldId id="303" r:id="rId9"/>
    <p:sldId id="302" r:id="rId10"/>
    <p:sldId id="377" r:id="rId11"/>
    <p:sldId id="467" r:id="rId12"/>
    <p:sldId id="468" r:id="rId13"/>
    <p:sldId id="347" r:id="rId14"/>
    <p:sldId id="259" r:id="rId15"/>
    <p:sldId id="337" r:id="rId16"/>
    <p:sldId id="390" r:id="rId17"/>
    <p:sldId id="391" r:id="rId18"/>
    <p:sldId id="392" r:id="rId19"/>
    <p:sldId id="393" r:id="rId20"/>
    <p:sldId id="394" r:id="rId21"/>
    <p:sldId id="389" r:id="rId22"/>
    <p:sldId id="398" r:id="rId23"/>
    <p:sldId id="395" r:id="rId24"/>
    <p:sldId id="399" r:id="rId25"/>
    <p:sldId id="400" r:id="rId26"/>
    <p:sldId id="397" r:id="rId27"/>
    <p:sldId id="265" r:id="rId28"/>
    <p:sldId id="317" r:id="rId29"/>
    <p:sldId id="385" r:id="rId30"/>
    <p:sldId id="387" r:id="rId31"/>
    <p:sldId id="388" r:id="rId32"/>
    <p:sldId id="404" r:id="rId33"/>
    <p:sldId id="406" r:id="rId34"/>
    <p:sldId id="401" r:id="rId35"/>
    <p:sldId id="320" r:id="rId36"/>
    <p:sldId id="469" r:id="rId37"/>
    <p:sldId id="327" r:id="rId38"/>
    <p:sldId id="328" r:id="rId39"/>
    <p:sldId id="329" r:id="rId40"/>
    <p:sldId id="443" r:id="rId41"/>
    <p:sldId id="470" r:id="rId42"/>
    <p:sldId id="471" r:id="rId43"/>
    <p:sldId id="472" r:id="rId44"/>
    <p:sldId id="475" r:id="rId45"/>
    <p:sldId id="477" r:id="rId46"/>
    <p:sldId id="479" r:id="rId47"/>
    <p:sldId id="480" r:id="rId48"/>
    <p:sldId id="473" r:id="rId49"/>
    <p:sldId id="474" r:id="rId50"/>
    <p:sldId id="482" r:id="rId51"/>
    <p:sldId id="483" r:id="rId52"/>
    <p:sldId id="484" r:id="rId53"/>
    <p:sldId id="485" r:id="rId54"/>
    <p:sldId id="500" r:id="rId55"/>
    <p:sldId id="501" r:id="rId56"/>
    <p:sldId id="487" r:id="rId57"/>
    <p:sldId id="488" r:id="rId58"/>
    <p:sldId id="489" r:id="rId59"/>
    <p:sldId id="490" r:id="rId60"/>
    <p:sldId id="491" r:id="rId61"/>
    <p:sldId id="492" r:id="rId62"/>
    <p:sldId id="495" r:id="rId63"/>
    <p:sldId id="496" r:id="rId64"/>
    <p:sldId id="497" r:id="rId65"/>
    <p:sldId id="498" r:id="rId66"/>
    <p:sldId id="499" r:id="rId67"/>
    <p:sldId id="502" r:id="rId68"/>
    <p:sldId id="503" r:id="rId69"/>
    <p:sldId id="504" r:id="rId70"/>
    <p:sldId id="505" r:id="rId71"/>
    <p:sldId id="431" r:id="rId72"/>
    <p:sldId id="432" r:id="rId73"/>
    <p:sldId id="343" r:id="rId74"/>
    <p:sldId id="356" r:id="rId75"/>
    <p:sldId id="427" r:id="rId76"/>
    <p:sldId id="433" r:id="rId77"/>
    <p:sldId id="428" r:id="rId78"/>
    <p:sldId id="430" r:id="rId79"/>
    <p:sldId id="429" r:id="rId80"/>
    <p:sldId id="441" r:id="rId81"/>
    <p:sldId id="442" r:id="rId82"/>
    <p:sldId id="434" r:id="rId83"/>
    <p:sldId id="435" r:id="rId84"/>
    <p:sldId id="437" r:id="rId85"/>
    <p:sldId id="461" r:id="rId86"/>
    <p:sldId id="440" r:id="rId87"/>
    <p:sldId id="462" r:id="rId88"/>
    <p:sldId id="463" r:id="rId89"/>
    <p:sldId id="464" r:id="rId90"/>
    <p:sldId id="506" r:id="rId9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FCFCF"/>
    <a:srgbClr val="DD2026"/>
    <a:srgbClr val="81BA16"/>
    <a:srgbClr val="F2C522"/>
    <a:srgbClr val="FF9900"/>
    <a:srgbClr val="1166AA"/>
    <a:srgbClr val="7DA9DA"/>
    <a:srgbClr val="8A8B8E"/>
    <a:srgbClr val="1B50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2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3" d="100"/>
          <a:sy n="93" d="100"/>
        </p:scale>
        <p:origin x="-2688" y="-112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Relationship Id="rId2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AD1CB-1B2F-FA4E-B303-3B9DDE7CB4E3}" type="datetimeFigureOut">
              <a:rPr lang="en-US" smtClean="0"/>
              <a:pPr/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BFEFF-E17F-B442-863C-9E58BDDD9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5A3DB2-99D7-484F-A2FE-D7A035E5D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E89DE-6941-444F-8D04-2F3A1FEF0C37}" type="slidenum">
              <a:rPr lang="en-GB"/>
              <a:pPr/>
              <a:t>1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6A902-242B-BA40-B283-576242613644}" type="slidenum">
              <a:rPr lang="en-GB"/>
              <a:pPr/>
              <a:t>10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6A902-242B-BA40-B283-576242613644}" type="slidenum">
              <a:rPr lang="en-GB"/>
              <a:pPr/>
              <a:t>11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6A902-242B-BA40-B283-576242613644}" type="slidenum">
              <a:rPr lang="en-GB"/>
              <a:pPr/>
              <a:t>12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1445D-B1E5-ED4E-85BE-7FB22A9CCC8E}" type="slidenum">
              <a:rPr lang="en-GB"/>
              <a:pPr/>
              <a:t>13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9E962-873F-A94E-9318-911A7EEF465A}" type="slidenum">
              <a:rPr lang="en-GB"/>
              <a:pPr/>
              <a:t>14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9E962-873F-A94E-9318-911A7EEF465A}" type="slidenum">
              <a:rPr lang="en-GB"/>
              <a:pPr/>
              <a:t>15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3533F-4BFD-DB4B-A765-EA86F7D20208}" type="slidenum">
              <a:rPr lang="en-GB"/>
              <a:pPr/>
              <a:t>16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3533F-4BFD-DB4B-A765-EA86F7D20208}" type="slidenum">
              <a:rPr lang="en-GB"/>
              <a:pPr/>
              <a:t>17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3533F-4BFD-DB4B-A765-EA86F7D20208}" type="slidenum">
              <a:rPr lang="en-GB"/>
              <a:pPr/>
              <a:t>18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3533F-4BFD-DB4B-A765-EA86F7D20208}" type="slidenum">
              <a:rPr lang="en-GB"/>
              <a:pPr/>
              <a:t>19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2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3533F-4BFD-DB4B-A765-EA86F7D20208}" type="slidenum">
              <a:rPr lang="en-GB"/>
              <a:pPr/>
              <a:t>20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C1727-6AC0-864D-BA63-701AF0AF8ACC}" type="slidenum">
              <a:rPr lang="en-GB"/>
              <a:pPr/>
              <a:t>21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C1727-6AC0-864D-BA63-701AF0AF8ACC}" type="slidenum">
              <a:rPr lang="en-GB"/>
              <a:pPr/>
              <a:t>22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C1727-6AC0-864D-BA63-701AF0AF8ACC}" type="slidenum">
              <a:rPr lang="en-GB"/>
              <a:pPr/>
              <a:t>23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C1727-6AC0-864D-BA63-701AF0AF8ACC}" type="slidenum">
              <a:rPr lang="en-GB"/>
              <a:pPr/>
              <a:t>24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C1727-6AC0-864D-BA63-701AF0AF8ACC}" type="slidenum">
              <a:rPr lang="en-GB"/>
              <a:pPr/>
              <a:t>25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C1727-6AC0-864D-BA63-701AF0AF8ACC}" type="slidenum">
              <a:rPr lang="en-GB"/>
              <a:pPr/>
              <a:t>26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9D1C0-1992-E34C-A9BC-74D73342819F}" type="slidenum">
              <a:rPr lang="en-GB"/>
              <a:pPr/>
              <a:t>27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9D1C0-1992-E34C-A9BC-74D73342819F}" type="slidenum">
              <a:rPr lang="en-GB"/>
              <a:pPr/>
              <a:t>28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9D1C0-1992-E34C-A9BC-74D73342819F}" type="slidenum">
              <a:rPr lang="en-GB"/>
              <a:pPr/>
              <a:t>29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3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9D1C0-1992-E34C-A9BC-74D73342819F}" type="slidenum">
              <a:rPr lang="en-GB"/>
              <a:pPr/>
              <a:t>30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9D1C0-1992-E34C-A9BC-74D73342819F}" type="slidenum">
              <a:rPr lang="en-GB"/>
              <a:pPr/>
              <a:t>31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BA60-E202-374E-B563-6052BE6CDEB0}" type="slidenum">
              <a:rPr lang="en-GB"/>
              <a:pPr/>
              <a:t>32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BA60-E202-374E-B563-6052BE6CDEB0}" type="slidenum">
              <a:rPr lang="en-GB"/>
              <a:pPr/>
              <a:t>33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BA60-E202-374E-B563-6052BE6CDEB0}" type="slidenum">
              <a:rPr lang="en-GB"/>
              <a:pPr/>
              <a:t>34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BA60-E202-374E-B563-6052BE6CDEB0}" type="slidenum">
              <a:rPr lang="en-GB"/>
              <a:pPr/>
              <a:t>35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36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331AB-1499-A04D-B61D-BB6735EE48FB}" type="slidenum">
              <a:rPr lang="en-GB"/>
              <a:pPr/>
              <a:t>37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60BD0-202B-1649-9B55-F4AFBBC0B91D}" type="slidenum">
              <a:rPr lang="en-GB"/>
              <a:pPr/>
              <a:t>38</a:t>
            </a:fld>
            <a:endParaRPr lang="en-GB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40CE7-44C9-B847-8952-91B83E62D317}" type="slidenum">
              <a:rPr lang="en-GB"/>
              <a:pPr/>
              <a:t>39</a:t>
            </a:fld>
            <a:endParaRPr lang="en-GB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1445D-B1E5-ED4E-85BE-7FB22A9CCC8E}" type="slidenum">
              <a:rPr lang="en-GB"/>
              <a:pPr/>
              <a:t>4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CF6F2-7BF2-7B43-92BE-CAF28C779E75}" type="slidenum">
              <a:rPr lang="en-GB">
                <a:latin typeface="Arial" pitchFamily="-65" charset="0"/>
              </a:rPr>
              <a:pPr/>
              <a:t>40</a:t>
            </a:fld>
            <a:endParaRPr lang="en-GB">
              <a:latin typeface="Arial" pitchFamily="-65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CF6F2-7BF2-7B43-92BE-CAF28C779E75}" type="slidenum">
              <a:rPr lang="en-GB">
                <a:latin typeface="Arial" pitchFamily="-65" charset="0"/>
              </a:rPr>
              <a:pPr/>
              <a:t>41</a:t>
            </a:fld>
            <a:endParaRPr lang="en-GB">
              <a:latin typeface="Arial" pitchFamily="-65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CF6F2-7BF2-7B43-92BE-CAF28C779E75}" type="slidenum">
              <a:rPr lang="en-GB">
                <a:latin typeface="Arial" pitchFamily="-65" charset="0"/>
              </a:rPr>
              <a:pPr/>
              <a:t>42</a:t>
            </a:fld>
            <a:endParaRPr lang="en-GB">
              <a:latin typeface="Arial" pitchFamily="-65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CF6F2-7BF2-7B43-92BE-CAF28C779E75}" type="slidenum">
              <a:rPr lang="en-GB">
                <a:latin typeface="Arial" pitchFamily="-65" charset="0"/>
              </a:rPr>
              <a:pPr/>
              <a:t>43</a:t>
            </a:fld>
            <a:endParaRPr lang="en-GB">
              <a:latin typeface="Arial" pitchFamily="-65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B100E-9170-494A-B6AA-5E2C9E1E7121}" type="slidenum">
              <a:rPr lang="en-GB"/>
              <a:pPr/>
              <a:t>44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38E4B-7420-A348-A3CC-79F1BE3C748C}" type="slidenum">
              <a:rPr lang="en-GB"/>
              <a:pPr/>
              <a:t>45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58D79-2B5C-2142-9020-DA83D07503E9}" type="slidenum">
              <a:rPr lang="en-GB"/>
              <a:pPr/>
              <a:t>46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9BE92-4773-AF4E-93F6-14BF035CCA7B}" type="slidenum">
              <a:rPr lang="en-GB"/>
              <a:pPr/>
              <a:t>47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48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B100E-9170-494A-B6AA-5E2C9E1E7121}" type="slidenum">
              <a:rPr lang="en-GB"/>
              <a:pPr/>
              <a:t>49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1445D-B1E5-ED4E-85BE-7FB22A9CCC8E}" type="slidenum">
              <a:rPr lang="en-GB"/>
              <a:pPr/>
              <a:t>5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B100E-9170-494A-B6AA-5E2C9E1E7121}" type="slidenum">
              <a:rPr lang="en-GB"/>
              <a:pPr/>
              <a:t>50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B100E-9170-494A-B6AA-5E2C9E1E7121}" type="slidenum">
              <a:rPr lang="en-GB"/>
              <a:pPr/>
              <a:t>51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52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53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54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55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56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57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58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59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1445D-B1E5-ED4E-85BE-7FB22A9CCC8E}" type="slidenum">
              <a:rPr lang="en-GB"/>
              <a:pPr/>
              <a:t>6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60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61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62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63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64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65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66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67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68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69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41445D-B1E5-ED4E-85BE-7FB22A9CCC8E}" type="slidenum">
              <a:rPr lang="en-GB"/>
              <a:pPr/>
              <a:t>7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70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71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72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73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74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75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76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77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78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79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46FF7-BA18-E243-9227-1D52C8DC0DF6}" type="slidenum">
              <a:rPr lang="en-GB"/>
              <a:pPr/>
              <a:t>8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80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81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82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83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84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85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86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87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88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EEDC-DDCC-9841-8741-3A73A783DB6E}" type="slidenum">
              <a:rPr lang="en-GB"/>
              <a:pPr/>
              <a:t>89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6A902-242B-BA40-B283-576242613644}" type="slidenum">
              <a:rPr lang="en-GB"/>
              <a:pPr/>
              <a:t>9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B32B-713A-FF45-938B-68DB33D1496F}" type="slidenum">
              <a:rPr lang="en-GB"/>
              <a:pPr/>
              <a:t>90</a:t>
            </a:fld>
            <a:endParaRPr lang="en-GB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09925" y="6624638"/>
            <a:ext cx="95091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5450" y="6624638"/>
            <a:ext cx="4079875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8" y="6624638"/>
            <a:ext cx="744537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17F3-8E75-734B-AE2E-B944F02123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91F8F-4264-DC4D-8186-3D2CC931E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5163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C447-1211-E642-A2C5-D6DF53A41B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6418-E8FD-7245-85F3-9855A6ACDC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8910-60A7-D640-B7B9-E3EBA082D8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C5FD-F761-5241-8E7F-B9DF777A9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28E82-B14E-B947-8693-C1972B55B1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F2CA-A70C-AD4B-BE4A-D0348795C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EFE8C-C320-9F49-9EE3-AA513E3734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49B8B-A408-F241-933F-A86F18CE35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3EC8-78CB-FB4A-8D1A-B934B65DB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516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0" y="6613525"/>
            <a:ext cx="887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3700" y="6613525"/>
            <a:ext cx="41687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Author - Title (Footer)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19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FE4C86-2297-3643-9ED3-9ECED6411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5475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073150" indent="-179388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524000" indent="-18256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978025" indent="-188913" algn="l" rtl="0" eaLnBrk="0" fontAlgn="base" hangingPunct="0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352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8924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496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06825" indent="-18891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gi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gi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gi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gif"/><Relationship Id="rId5" Type="http://schemas.openxmlformats.org/officeDocument/2006/relationships/image" Target="../media/image7.gi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gif"/><Relationship Id="rId5" Type="http://schemas.openxmlformats.org/officeDocument/2006/relationships/image" Target="../media/image7.gi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14.pn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14.png"/><Relationship Id="rId5" Type="http://schemas.openxmlformats.org/officeDocument/2006/relationships/image" Target="../media/image8.gif"/><Relationship Id="rId6" Type="http://schemas.openxmlformats.org/officeDocument/2006/relationships/image" Target="../media/image15.gif"/><Relationship Id="rId7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9.png"/><Relationship Id="rId8" Type="http://schemas.openxmlformats.org/officeDocument/2006/relationships/image" Target="../media/image20.gif"/><Relationship Id="rId9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1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1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1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2.gif"/><Relationship Id="rId5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5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5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5" Type="http://schemas.openxmlformats.org/officeDocument/2006/relationships/image" Target="../media/image40.gif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5" Type="http://schemas.openxmlformats.org/officeDocument/2006/relationships/image" Target="../media/image40.gif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5" Type="http://schemas.openxmlformats.org/officeDocument/2006/relationships/image" Target="../media/image40.gif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4" Type="http://schemas.openxmlformats.org/officeDocument/2006/relationships/oleObject" Target="../embeddings/Microsoft_Equation3.bin"/><Relationship Id="rId5" Type="http://schemas.openxmlformats.org/officeDocument/2006/relationships/image" Target="../media/image44.gi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45.gi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4" Type="http://schemas.openxmlformats.org/officeDocument/2006/relationships/image" Target="../media/image45.gif"/><Relationship Id="rId5" Type="http://schemas.openxmlformats.org/officeDocument/2006/relationships/image" Target="../media/image14.png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4" Type="http://schemas.openxmlformats.org/officeDocument/2006/relationships/image" Target="../media/image45.gif"/><Relationship Id="rId5" Type="http://schemas.openxmlformats.org/officeDocument/2006/relationships/oleObject" Target="../embeddings/Microsoft_Excel_97_-_2004_Worksheet6.xls"/><Relationship Id="rId6" Type="http://schemas.openxmlformats.org/officeDocument/2006/relationships/oleObject" Target="../embeddings/Microsoft_Equation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4" Type="http://schemas.openxmlformats.org/officeDocument/2006/relationships/image" Target="../media/image45.gif"/><Relationship Id="rId5" Type="http://schemas.openxmlformats.org/officeDocument/2006/relationships/oleObject" Target="../embeddings/Microsoft_Excel_97_-_2004_Worksheet8.xls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gi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grey_welcome"/>
          <p:cNvPicPr>
            <a:picLocks noChangeAspect="1" noChangeArrowheads="1"/>
          </p:cNvPicPr>
          <p:nvPr/>
        </p:nvPicPr>
        <p:blipFill>
          <a:blip r:embed="rId3">
            <a:alphaModFix amt="18000"/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47700" y="674688"/>
            <a:ext cx="777875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/>
              <a:t>Misconceptions about betatron coupling in storage-ring-based light sources</a:t>
            </a:r>
            <a:endParaRPr lang="en-US" sz="4400" dirty="0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885825" y="3746500"/>
            <a:ext cx="71834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 smtClean="0"/>
              <a:t>Andrea Franchi (ESRF, Grenoble)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28638" y="5610225"/>
            <a:ext cx="8004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Workshop on </a:t>
            </a:r>
            <a:r>
              <a:rPr lang="en-US" b="1" dirty="0" err="1" smtClean="0">
                <a:solidFill>
                  <a:srgbClr val="FF0000"/>
                </a:solidFill>
              </a:rPr>
              <a:t>NO</a:t>
            </a:r>
            <a:r>
              <a:rPr lang="en-US" b="1" dirty="0" err="1" smtClean="0"/>
              <a:t>nlinear</a:t>
            </a:r>
            <a:r>
              <a:rPr lang="en-US" b="1" dirty="0" smtClean="0"/>
              <a:t> dynamics and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ollective</a:t>
            </a:r>
            <a:r>
              <a:rPr lang="en-US" b="1" dirty="0" smtClean="0">
                <a:solidFill>
                  <a:srgbClr val="FF0000"/>
                </a:solidFill>
              </a:rPr>
              <a:t> E</a:t>
            </a:r>
            <a:r>
              <a:rPr lang="en-US" b="1" dirty="0" smtClean="0"/>
              <a:t>ffects in particle beam physics, NOCE2017, </a:t>
            </a:r>
            <a:r>
              <a:rPr lang="en-US" b="1" dirty="0" err="1" smtClean="0"/>
              <a:t>Arcidosso</a:t>
            </a:r>
            <a:r>
              <a:rPr lang="en-US" b="1" dirty="0" smtClean="0"/>
              <a:t>, Italy, 19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/>
              <a:t>to</a:t>
            </a:r>
            <a:r>
              <a:rPr lang="en-US" b="1" dirty="0" smtClean="0"/>
              <a:t> </a:t>
            </a:r>
            <a:r>
              <a:rPr lang="en-US" b="1" dirty="0" err="1" smtClean="0"/>
              <a:t>22</a:t>
            </a:r>
            <a:r>
              <a:rPr lang="en-US" b="1" baseline="30000" dirty="0" err="1" smtClean="0"/>
              <a:t>th</a:t>
            </a:r>
            <a:r>
              <a:rPr lang="en-US" b="1" dirty="0" smtClean="0"/>
              <a:t> September 2017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F9B3F-7AAE-114F-A225-A30954F5792F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65163"/>
            <a:ext cx="87344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Meas. vertical emittance E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smtClean="0"/>
              <a:t> from RMS beam size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40" y="1468438"/>
            <a:ext cx="2863878" cy="5106987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E</a:t>
            </a:r>
            <a:r>
              <a:rPr lang="en-US" sz="2800" dirty="0" smtClean="0"/>
              <a:t>x=4.2 nm</a:t>
            </a:r>
            <a:endParaRPr lang="en-US" sz="2800" dirty="0" smtClean="0">
              <a:ea typeface="+mn-ea"/>
              <a:cs typeface="+mn-cs"/>
            </a:endParaRPr>
          </a:p>
          <a:p>
            <a:pPr marL="0" indent="0" eaLnBrk="1" hangingPunct="1">
              <a:spcAft>
                <a:spcPts val="0"/>
              </a:spcAft>
              <a:defRPr/>
            </a:pPr>
            <a:r>
              <a:rPr lang="en-US" sz="2700" dirty="0" smtClean="0">
                <a:ea typeface="+mn-ea"/>
                <a:cs typeface="+mn-cs"/>
              </a:rPr>
              <a:t> </a:t>
            </a:r>
            <a:r>
              <a:rPr lang="en-US" sz="2700" dirty="0" smtClean="0">
                <a:solidFill>
                  <a:srgbClr val="008000"/>
                </a:solidFill>
                <a:ea typeface="+mn-ea"/>
                <a:cs typeface="+mn-cs"/>
              </a:rPr>
              <a:t>Well corrected </a:t>
            </a:r>
            <a:r>
              <a:rPr lang="en-US" sz="2700" dirty="0" smtClean="0">
                <a:ea typeface="+mn-ea"/>
                <a:cs typeface="+mn-cs"/>
              </a:rPr>
              <a:t>coupling</a:t>
            </a:r>
          </a:p>
          <a:p>
            <a:pPr marL="0" indent="0" eaLnBrk="1" hangingPunct="1">
              <a:spcAft>
                <a:spcPts val="0"/>
              </a:spcAft>
              <a:defRPr/>
            </a:pPr>
            <a:r>
              <a:rPr lang="en-US" sz="2700" dirty="0" smtClean="0">
                <a:ea typeface="+mn-ea"/>
                <a:cs typeface="+mn-cs"/>
              </a:rPr>
              <a:t> Low beam current (</a:t>
            </a:r>
            <a:r>
              <a:rPr lang="en-US" sz="2700" dirty="0" smtClean="0">
                <a:solidFill>
                  <a:srgbClr val="008000"/>
                </a:solidFill>
                <a:ea typeface="+mn-ea"/>
                <a:cs typeface="+mn-cs"/>
              </a:rPr>
              <a:t>20 </a:t>
            </a:r>
            <a:r>
              <a:rPr lang="en-US" sz="2700" dirty="0" err="1" smtClean="0">
                <a:solidFill>
                  <a:srgbClr val="008000"/>
                </a:solidFill>
                <a:ea typeface="+mn-ea"/>
                <a:cs typeface="+mn-cs"/>
              </a:rPr>
              <a:t>mA</a:t>
            </a:r>
            <a:r>
              <a:rPr lang="en-US" sz="2700" dirty="0" smtClean="0">
                <a:ea typeface="+mn-ea"/>
                <a:cs typeface="+mn-cs"/>
              </a:rPr>
              <a:t>)</a:t>
            </a:r>
          </a:p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endParaRPr lang="en-US" sz="2250" dirty="0" smtClean="0"/>
          </a:p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sz="4000" dirty="0" err="1" smtClean="0"/>
              <a:t>Ε</a:t>
            </a:r>
            <a:r>
              <a:rPr lang="en-US" sz="2800" dirty="0" err="1" smtClean="0"/>
              <a:t>y</a:t>
            </a:r>
            <a:r>
              <a:rPr lang="en-US" sz="2800" dirty="0" smtClean="0"/>
              <a:t>=</a:t>
            </a:r>
            <a:r>
              <a:rPr lang="en-US" sz="2800" dirty="0" smtClean="0">
                <a:solidFill>
                  <a:srgbClr val="008000"/>
                </a:solidFill>
              </a:rPr>
              <a:t>3.0 pm</a:t>
            </a:r>
          </a:p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     ±</a:t>
            </a:r>
            <a:r>
              <a:rPr lang="en-US" sz="2800" dirty="0" smtClean="0">
                <a:solidFill>
                  <a:srgbClr val="008000"/>
                </a:solidFill>
              </a:rPr>
              <a:t>1.3</a:t>
            </a:r>
            <a:endParaRPr lang="en-US" sz="2800" dirty="0" smtClean="0"/>
          </a:p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 </a:t>
            </a: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6630" name="Picture 7" descr="Distribution_Emit_Measu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27363" y="1649612"/>
            <a:ext cx="5888037" cy="441602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7702550" y="2474913"/>
            <a:ext cx="96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5.5 pm</a:t>
            </a: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8083550" y="4364038"/>
            <a:ext cx="96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2.8 pm</a:t>
            </a:r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7864475" y="4852988"/>
            <a:ext cx="96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3.6 pm</a:t>
            </a:r>
          </a:p>
        </p:txBody>
      </p:sp>
      <p:sp>
        <p:nvSpPr>
          <p:cNvPr id="26634" name="TextBox 15"/>
          <p:cNvSpPr txBox="1">
            <a:spLocks noChangeArrowheads="1"/>
          </p:cNvSpPr>
          <p:nvPr/>
        </p:nvSpPr>
        <p:spPr bwMode="auto">
          <a:xfrm>
            <a:off x="7267575" y="5668963"/>
            <a:ext cx="971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1.4 pm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4779963" y="5746750"/>
            <a:ext cx="969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2.8 pm</a:t>
            </a:r>
          </a:p>
        </p:txBody>
      </p:sp>
      <p:sp>
        <p:nvSpPr>
          <p:cNvPr id="26636" name="TextBox 15"/>
          <p:cNvSpPr txBox="1">
            <a:spLocks noChangeArrowheads="1"/>
          </p:cNvSpPr>
          <p:nvPr/>
        </p:nvSpPr>
        <p:spPr bwMode="auto">
          <a:xfrm>
            <a:off x="3652838" y="5229225"/>
            <a:ext cx="969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1.0 pm</a:t>
            </a:r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3186113" y="3608388"/>
            <a:ext cx="969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2.3 pm</a:t>
            </a:r>
          </a:p>
        </p:txBody>
      </p:sp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3289300" y="3155950"/>
            <a:ext cx="97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3.7 pm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3989388" y="2105025"/>
            <a:ext cx="969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4.2 pm</a:t>
            </a:r>
          </a:p>
        </p:txBody>
      </p:sp>
      <p:sp>
        <p:nvSpPr>
          <p:cNvPr id="26640" name="TextBox 15"/>
          <p:cNvSpPr txBox="1">
            <a:spLocks noChangeArrowheads="1"/>
          </p:cNvSpPr>
          <p:nvPr/>
        </p:nvSpPr>
        <p:spPr bwMode="auto">
          <a:xfrm>
            <a:off x="5286375" y="1665288"/>
            <a:ext cx="96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3.3 pm</a:t>
            </a:r>
          </a:p>
        </p:txBody>
      </p:sp>
      <p:sp>
        <p:nvSpPr>
          <p:cNvPr id="26641" name="TextBox 15"/>
          <p:cNvSpPr txBox="1">
            <a:spLocks noChangeArrowheads="1"/>
          </p:cNvSpPr>
          <p:nvPr/>
        </p:nvSpPr>
        <p:spPr bwMode="auto">
          <a:xfrm>
            <a:off x="7058025" y="1765300"/>
            <a:ext cx="969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1.8 pm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85750" y="4486275"/>
            <a:ext cx="361950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038350" y="4057650"/>
            <a:ext cx="1371600" cy="13081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739900" y="3797300"/>
            <a:ext cx="1943100" cy="12573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1758950" y="2825750"/>
            <a:ext cx="2921000" cy="22733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044700" y="2095500"/>
            <a:ext cx="3352800" cy="32512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070100" y="1993900"/>
            <a:ext cx="4889500" cy="34036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2070100" y="2819400"/>
            <a:ext cx="5867400" cy="25908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2057400" y="4559300"/>
            <a:ext cx="6096000" cy="8382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6633" idx="1"/>
          </p:cNvCxnSpPr>
          <p:nvPr/>
        </p:nvCxnSpPr>
        <p:spPr>
          <a:xfrm rot="10800000" flipV="1">
            <a:off x="2082801" y="5037932"/>
            <a:ext cx="5781675" cy="34686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2082800" y="5397500"/>
            <a:ext cx="5232400" cy="3429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2095500" y="5384800"/>
            <a:ext cx="262890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6636" idx="1"/>
          </p:cNvCxnSpPr>
          <p:nvPr/>
        </p:nvCxnSpPr>
        <p:spPr>
          <a:xfrm rot="10800000">
            <a:off x="2070100" y="5359401"/>
            <a:ext cx="1582738" cy="53975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F9B3F-7AAE-114F-A225-A30954F5792F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65163"/>
            <a:ext cx="87344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Meas. vertical emittance E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smtClean="0"/>
              <a:t> from RMS beam size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40" y="1468438"/>
            <a:ext cx="2863878" cy="5106987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E</a:t>
            </a:r>
            <a:r>
              <a:rPr lang="en-US" sz="2800" dirty="0" smtClean="0"/>
              <a:t>x=4.2 nm</a:t>
            </a:r>
            <a:endParaRPr lang="en-US" sz="2800" dirty="0" smtClean="0">
              <a:ea typeface="+mn-ea"/>
              <a:cs typeface="+mn-cs"/>
            </a:endParaRPr>
          </a:p>
          <a:p>
            <a:pPr marL="0" indent="0" eaLnBrk="1" hangingPunct="1">
              <a:spcAft>
                <a:spcPts val="0"/>
              </a:spcAft>
              <a:defRPr/>
            </a:pPr>
            <a:r>
              <a:rPr lang="en-US" sz="2700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n-US" sz="2700" dirty="0" smtClean="0">
                <a:solidFill>
                  <a:srgbClr val="0000FF"/>
                </a:solidFill>
                <a:ea typeface="+mn-ea"/>
                <a:cs typeface="+mn-cs"/>
              </a:rPr>
              <a:t>Uncorrected </a:t>
            </a:r>
            <a:r>
              <a:rPr lang="en-US" sz="2700" dirty="0" smtClean="0">
                <a:ea typeface="+mn-ea"/>
                <a:cs typeface="+mn-cs"/>
              </a:rPr>
              <a:t>coupling</a:t>
            </a:r>
          </a:p>
          <a:p>
            <a:pPr marL="0" indent="0" eaLnBrk="1" hangingPunct="1">
              <a:spcAft>
                <a:spcPts val="0"/>
              </a:spcAft>
              <a:defRPr/>
            </a:pPr>
            <a:r>
              <a:rPr lang="en-US" sz="2700" dirty="0" smtClean="0">
                <a:ea typeface="+mn-ea"/>
                <a:cs typeface="+mn-cs"/>
              </a:rPr>
              <a:t> Low beam current (</a:t>
            </a:r>
            <a:r>
              <a:rPr lang="en-US" sz="2700" dirty="0" smtClean="0">
                <a:solidFill>
                  <a:srgbClr val="008000"/>
                </a:solidFill>
                <a:ea typeface="+mn-ea"/>
                <a:cs typeface="+mn-cs"/>
              </a:rPr>
              <a:t>20 </a:t>
            </a:r>
            <a:r>
              <a:rPr lang="en-US" sz="2700" dirty="0" err="1" smtClean="0">
                <a:solidFill>
                  <a:srgbClr val="008000"/>
                </a:solidFill>
                <a:ea typeface="+mn-ea"/>
                <a:cs typeface="+mn-cs"/>
              </a:rPr>
              <a:t>mA</a:t>
            </a:r>
            <a:r>
              <a:rPr lang="en-US" sz="2700" dirty="0" smtClean="0">
                <a:ea typeface="+mn-ea"/>
                <a:cs typeface="+mn-cs"/>
              </a:rPr>
              <a:t>)</a:t>
            </a:r>
            <a:endParaRPr lang="en-US" dirty="0" smtClean="0"/>
          </a:p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endParaRPr lang="en-US" sz="2200" dirty="0" smtClean="0"/>
          </a:p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sz="4000" dirty="0" err="1" smtClean="0"/>
              <a:t>Ε</a:t>
            </a:r>
            <a:r>
              <a:rPr lang="en-US" sz="2800" dirty="0" err="1" smtClean="0"/>
              <a:t>y</a:t>
            </a:r>
            <a:r>
              <a:rPr lang="en-US" sz="2800" dirty="0" smtClean="0"/>
              <a:t>=</a:t>
            </a:r>
            <a:r>
              <a:rPr lang="en-US" sz="2800" dirty="0" smtClean="0">
                <a:solidFill>
                  <a:srgbClr val="0000FF"/>
                </a:solidFill>
              </a:rPr>
              <a:t>46 pm</a:t>
            </a:r>
          </a:p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     ±</a:t>
            </a:r>
            <a:r>
              <a:rPr lang="en-US" sz="2800" dirty="0" smtClean="0">
                <a:solidFill>
                  <a:srgbClr val="0000FF"/>
                </a:solidFill>
              </a:rPr>
              <a:t>18</a:t>
            </a:r>
            <a:endParaRPr lang="en-US" sz="2800" dirty="0" smtClean="0"/>
          </a:p>
          <a:p>
            <a:pPr marL="0" indent="0" eaLnBrk="1" hangingPunct="1">
              <a:spcAft>
                <a:spcPts val="0"/>
              </a:spcAft>
              <a:defRPr/>
            </a:pPr>
            <a:endParaRPr lang="en-US" sz="2250" dirty="0" smtClean="0"/>
          </a:p>
        </p:txBody>
      </p:sp>
      <p:pic>
        <p:nvPicPr>
          <p:cNvPr id="26630" name="Picture 7" descr="Distribution_Emit_Measu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27363" y="1649612"/>
            <a:ext cx="5888037" cy="441602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7702550" y="2474913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31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8083550" y="4364038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36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7864475" y="4852988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39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4" name="TextBox 15"/>
          <p:cNvSpPr txBox="1">
            <a:spLocks noChangeArrowheads="1"/>
          </p:cNvSpPr>
          <p:nvPr/>
        </p:nvSpPr>
        <p:spPr bwMode="auto">
          <a:xfrm>
            <a:off x="7267575" y="5668963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26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4779963" y="5746750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49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3989388" y="2105025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41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40" name="TextBox 15"/>
          <p:cNvSpPr txBox="1">
            <a:spLocks noChangeArrowheads="1"/>
          </p:cNvSpPr>
          <p:nvPr/>
        </p:nvSpPr>
        <p:spPr bwMode="auto">
          <a:xfrm>
            <a:off x="5286375" y="1665288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40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41" name="TextBox 15"/>
          <p:cNvSpPr txBox="1">
            <a:spLocks noChangeArrowheads="1"/>
          </p:cNvSpPr>
          <p:nvPr/>
        </p:nvSpPr>
        <p:spPr bwMode="auto">
          <a:xfrm>
            <a:off x="7058025" y="1765300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46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2038350" y="4057650"/>
            <a:ext cx="1371600" cy="13081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739900" y="3797300"/>
            <a:ext cx="1943100" cy="12573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1758950" y="2825750"/>
            <a:ext cx="2921000" cy="22733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044700" y="2095500"/>
            <a:ext cx="3352800" cy="32512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070100" y="1993900"/>
            <a:ext cx="4889500" cy="34036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070100" y="2819400"/>
            <a:ext cx="5867400" cy="25908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057400" y="4559300"/>
            <a:ext cx="6096000" cy="8382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2082801" y="5037932"/>
            <a:ext cx="5781675" cy="34686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082800" y="5397500"/>
            <a:ext cx="5232400" cy="3429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2095500" y="5384800"/>
            <a:ext cx="262890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070100" y="5359401"/>
            <a:ext cx="1582738" cy="53975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3186113" y="3608388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79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3289300" y="3155950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79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6" name="TextBox 15"/>
          <p:cNvSpPr txBox="1">
            <a:spLocks noChangeArrowheads="1"/>
          </p:cNvSpPr>
          <p:nvPr/>
        </p:nvSpPr>
        <p:spPr bwMode="auto">
          <a:xfrm>
            <a:off x="3652838" y="5229225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44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285750" y="4486275"/>
            <a:ext cx="361950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F9B3F-7AAE-114F-A225-A30954F5792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65163"/>
            <a:ext cx="87344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Meas. vertical emittance E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smtClean="0"/>
              <a:t> from RMS beam size</a:t>
            </a:r>
          </a:p>
        </p:txBody>
      </p:sp>
      <p:pic>
        <p:nvPicPr>
          <p:cNvPr id="26630" name="Picture 7" descr="Distribution_Emit_Measu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27363" y="1649612"/>
            <a:ext cx="5888037" cy="441602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7702550" y="2474913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31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8083550" y="4364038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36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7864475" y="4852988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39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4" name="TextBox 15"/>
          <p:cNvSpPr txBox="1">
            <a:spLocks noChangeArrowheads="1"/>
          </p:cNvSpPr>
          <p:nvPr/>
        </p:nvSpPr>
        <p:spPr bwMode="auto">
          <a:xfrm>
            <a:off x="7267575" y="5668963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26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4779963" y="5746750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49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3989388" y="2105025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41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40" name="TextBox 15"/>
          <p:cNvSpPr txBox="1">
            <a:spLocks noChangeArrowheads="1"/>
          </p:cNvSpPr>
          <p:nvPr/>
        </p:nvSpPr>
        <p:spPr bwMode="auto">
          <a:xfrm>
            <a:off x="5286375" y="1665288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40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41" name="TextBox 15"/>
          <p:cNvSpPr txBox="1">
            <a:spLocks noChangeArrowheads="1"/>
          </p:cNvSpPr>
          <p:nvPr/>
        </p:nvSpPr>
        <p:spPr bwMode="auto">
          <a:xfrm>
            <a:off x="7058025" y="1765300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46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2038350" y="4057650"/>
            <a:ext cx="1371600" cy="13081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739900" y="3797300"/>
            <a:ext cx="1943100" cy="12573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1758950" y="2825750"/>
            <a:ext cx="2921000" cy="22733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2044700" y="2095500"/>
            <a:ext cx="3352800" cy="32512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 flipV="1">
            <a:off x="2070100" y="1993900"/>
            <a:ext cx="4889500" cy="34036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070100" y="2819400"/>
            <a:ext cx="5867400" cy="25908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057400" y="4559300"/>
            <a:ext cx="6096000" cy="8382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2082801" y="5037932"/>
            <a:ext cx="5781675" cy="346868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2082800" y="5397500"/>
            <a:ext cx="5232400" cy="3429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2095500" y="5384800"/>
            <a:ext cx="2628900" cy="533400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2070100" y="5359401"/>
            <a:ext cx="1582738" cy="53975"/>
          </a:xfrm>
          <a:prstGeom prst="straightConnector1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3186113" y="3608388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79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3289300" y="3155950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79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26636" name="TextBox 15"/>
          <p:cNvSpPr txBox="1">
            <a:spLocks noChangeArrowheads="1"/>
          </p:cNvSpPr>
          <p:nvPr/>
        </p:nvSpPr>
        <p:spPr bwMode="auto">
          <a:xfrm>
            <a:off x="3652838" y="5229225"/>
            <a:ext cx="906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44 </a:t>
            </a:r>
            <a:r>
              <a:rPr lang="en-US" b="1" i="1" dirty="0">
                <a:solidFill>
                  <a:srgbClr val="FF0000"/>
                </a:solidFill>
              </a:rPr>
              <a:t>pm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07340" y="1468438"/>
            <a:ext cx="2863878" cy="51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x=4.2 nm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DA9DA"/>
              </a:buClr>
              <a:buSzTx/>
              <a:buFontTx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Uncorrected 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coupling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DA9DA"/>
              </a:buClr>
              <a:buSzTx/>
              <a:buFontTx/>
              <a:buChar char="•"/>
              <a:tabLst/>
              <a:defRPr/>
            </a:pP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 beam current (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</a:t>
            </a:r>
            <a:r>
              <a:rPr kumimoji="0" lang="en-US" sz="27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</a:t>
            </a:r>
            <a:r>
              <a:rPr kumimoji="0" 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Ε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=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46 pm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  ±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18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DA9DA"/>
              </a:buClr>
              <a:buSzTx/>
              <a:buFontTx/>
              <a:buChar char="•"/>
              <a:tabLst/>
              <a:defRPr/>
            </a:pPr>
            <a:endParaRPr kumimoji="0" lang="en-US" sz="22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285750" y="4486275"/>
            <a:ext cx="361950" cy="1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2870200" y="1612900"/>
            <a:ext cx="5956301" cy="3513015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square" lIns="216000" tIns="93600" rIns="216000" bIns="93600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i="1" dirty="0" smtClean="0"/>
              <a:t>The spread among vertical emittance measurements along the ring increases with coupling (from 1.3 pm to 18 pm). Why?</a:t>
            </a:r>
            <a:endParaRPr lang="en-US" sz="3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A8E90-FFEB-1B4B-9CD5-C93BF2B90BE3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 </a:t>
            </a:r>
            <a:r>
              <a:rPr lang="en-US" sz="1800" dirty="0" smtClean="0"/>
              <a:t>   </a:t>
            </a:r>
            <a:r>
              <a:rPr lang="en-US" dirty="0" smtClean="0"/>
              <a:t>in the </a:t>
            </a:r>
            <a:r>
              <a:rPr lang="en-US" dirty="0" smtClean="0">
                <a:solidFill>
                  <a:srgbClr val="0000FF"/>
                </a:solidFill>
              </a:rPr>
              <a:t>absence </a:t>
            </a:r>
            <a:r>
              <a:rPr lang="en-US" sz="2000" dirty="0" smtClean="0"/>
              <a:t>  </a:t>
            </a:r>
            <a:r>
              <a:rPr lang="en-US" dirty="0" smtClean="0"/>
              <a:t>of coupling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5106987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Eigen-emittance </a:t>
            </a:r>
            <a:r>
              <a:rPr lang="en-US" sz="28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dirty="0" smtClean="0">
                <a:ea typeface="+mn-ea"/>
                <a:cs typeface="+mn-cs"/>
              </a:rPr>
              <a:t>: constant along the ring, with </a:t>
            </a:r>
            <a:r>
              <a:rPr lang="en-US" sz="3200" dirty="0" smtClean="0">
                <a:solidFill>
                  <a:srgbClr val="0000FF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800" dirty="0" smtClean="0">
                <a:solidFill>
                  <a:srgbClr val="0000FF"/>
                </a:solidFill>
              </a:rPr>
              <a:t>0</a:t>
            </a:r>
            <a:endParaRPr lang="en-US" sz="2800" dirty="0" smtClean="0">
              <a:solidFill>
                <a:srgbClr val="0000FF"/>
              </a:solidFill>
              <a:ea typeface="+mn-ea"/>
              <a:cs typeface="+mn-cs"/>
            </a:endParaRPr>
          </a:p>
          <a:p>
            <a:pPr eaLnBrk="1" hangingPunct="1">
              <a:spcAft>
                <a:spcPts val="72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Non measurable RMS emittance: </a:t>
            </a:r>
          </a:p>
          <a:p>
            <a:pPr eaLnBrk="1" hangingPunct="1">
              <a:spcAft>
                <a:spcPts val="30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Measurable emittance from RMS beam size:</a:t>
            </a: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dirty="0" err="1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err="1" smtClean="0">
                <a:latin typeface="Times New Roman"/>
                <a:cs typeface="Times New Roman"/>
              </a:rPr>
              <a:t>v</a:t>
            </a:r>
            <a:r>
              <a:rPr lang="en-US" sz="2800" dirty="0" smtClean="0"/>
              <a:t>=</a:t>
            </a:r>
            <a:r>
              <a:rPr lang="en-US" sz="4000" dirty="0" err="1" smtClean="0"/>
              <a:t>ε</a:t>
            </a:r>
            <a:r>
              <a:rPr lang="en-US" sz="2800" dirty="0" err="1" smtClean="0"/>
              <a:t>y</a:t>
            </a:r>
            <a:r>
              <a:rPr lang="en-US" sz="2800" dirty="0" smtClean="0"/>
              <a:t>=</a:t>
            </a:r>
            <a:r>
              <a:rPr lang="en-US" sz="2800" dirty="0" err="1" smtClean="0"/>
              <a:t>E</a:t>
            </a:r>
            <a:r>
              <a:rPr lang="en-US" sz="2800" i="1" dirty="0" err="1" smtClean="0">
                <a:latin typeface="Times New Roman"/>
                <a:cs typeface="Times New Roman"/>
              </a:rPr>
              <a:t>y</a:t>
            </a:r>
            <a:r>
              <a:rPr lang="en-US" sz="2800" dirty="0" smtClean="0"/>
              <a:t>=const.  </a:t>
            </a:r>
            <a:r>
              <a:rPr lang="en-US" sz="2800" dirty="0" smtClean="0">
                <a:ea typeface="+mn-ea"/>
                <a:cs typeface="+mn-cs"/>
              </a:rPr>
              <a:t>  </a:t>
            </a: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With zero vertical dispersion, </a:t>
            </a:r>
            <a:r>
              <a:rPr lang="en-US" sz="3200" dirty="0" err="1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err="1" smtClean="0">
                <a:latin typeface="Times New Roman"/>
                <a:ea typeface="+mn-ea"/>
                <a:cs typeface="Times New Roman"/>
              </a:rPr>
              <a:t>v</a:t>
            </a:r>
            <a:r>
              <a:rPr lang="en-US" sz="2800" dirty="0" smtClean="0">
                <a:ea typeface="+mn-ea"/>
                <a:cs typeface="+mn-cs"/>
              </a:rPr>
              <a:t>=</a:t>
            </a:r>
            <a:r>
              <a:rPr lang="en-US" sz="4000" dirty="0" err="1" smtClean="0">
                <a:ea typeface="+mn-ea"/>
                <a:cs typeface="+mn-cs"/>
              </a:rPr>
              <a:t>ε</a:t>
            </a:r>
            <a:r>
              <a:rPr lang="en-US" sz="2800" dirty="0" err="1" smtClean="0">
                <a:ea typeface="+mn-ea"/>
                <a:cs typeface="+mn-cs"/>
              </a:rPr>
              <a:t>y</a:t>
            </a:r>
            <a:r>
              <a:rPr lang="en-US" sz="2800" dirty="0" smtClean="0">
                <a:ea typeface="+mn-ea"/>
                <a:cs typeface="+mn-cs"/>
              </a:rPr>
              <a:t>=</a:t>
            </a:r>
            <a:r>
              <a:rPr lang="en-US" sz="2800" dirty="0" smtClean="0"/>
              <a:t>E</a:t>
            </a:r>
            <a:r>
              <a:rPr lang="en-US" sz="2800" i="1" dirty="0" smtClean="0">
                <a:latin typeface="Times New Roman"/>
                <a:cs typeface="Times New Roman"/>
              </a:rPr>
              <a:t>y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800" dirty="0" smtClean="0">
                <a:ea typeface="+mn-ea"/>
                <a:cs typeface="+mn-cs"/>
              </a:rPr>
              <a:t>0 </a:t>
            </a:r>
          </a:p>
        </p:txBody>
      </p:sp>
      <p:pic>
        <p:nvPicPr>
          <p:cNvPr id="8" name="Picture 7" descr="Eq3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554538" y="2991176"/>
            <a:ext cx="4081462" cy="920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 descr="Eq4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4222750" y="4366110"/>
            <a:ext cx="4419600" cy="90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FF3607-37EE-8645-A987-7F37EBE2E05C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5106987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/>
              <a:t>Eigen-emittance </a:t>
            </a:r>
            <a:r>
              <a:rPr lang="en-US" sz="28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dirty="0" smtClean="0"/>
              <a:t>: </a:t>
            </a:r>
            <a:r>
              <a:rPr lang="en-US" sz="2800" b="1" dirty="0" smtClean="0"/>
              <a:t>constant </a:t>
            </a:r>
            <a:r>
              <a:rPr lang="en-US" sz="2800" dirty="0" smtClean="0"/>
              <a:t>along the ring, but </a:t>
            </a:r>
            <a:r>
              <a:rPr lang="en-US" sz="3200" dirty="0" smtClean="0">
                <a:solidFill>
                  <a:srgbClr val="FF0000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≠0</a:t>
            </a:r>
            <a:r>
              <a:rPr lang="en-US" sz="2800" dirty="0" smtClean="0"/>
              <a:t> 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US" sz="2800" dirty="0" smtClean="0"/>
              <a:t>Non measurable </a:t>
            </a:r>
            <a:r>
              <a:rPr lang="en-US" sz="2800" dirty="0" smtClean="0">
                <a:solidFill>
                  <a:srgbClr val="FF0000"/>
                </a:solidFill>
              </a:rPr>
              <a:t>projected</a:t>
            </a:r>
            <a:r>
              <a:rPr lang="en-US" sz="2800" dirty="0" smtClean="0"/>
              <a:t> </a:t>
            </a:r>
            <a:r>
              <a:rPr lang="en-US" sz="2800" b="1" i="1" dirty="0" smtClean="0"/>
              <a:t>s</a:t>
            </a:r>
            <a:r>
              <a:rPr lang="en-US" sz="2800" b="1" dirty="0" smtClean="0"/>
              <a:t>-dependent </a:t>
            </a:r>
            <a:r>
              <a:rPr lang="en-US" sz="2800" dirty="0" smtClean="0"/>
              <a:t>RMS emittance: </a:t>
            </a:r>
          </a:p>
          <a:p>
            <a:pPr eaLnBrk="1" hangingPunct="1">
              <a:spcAft>
                <a:spcPts val="6600"/>
              </a:spcAft>
              <a:defRPr/>
            </a:pPr>
            <a:r>
              <a:rPr lang="en-US" sz="2800" dirty="0" smtClean="0"/>
              <a:t>Measurable </a:t>
            </a:r>
            <a:r>
              <a:rPr lang="en-US" sz="2800" dirty="0" smtClean="0">
                <a:solidFill>
                  <a:srgbClr val="FF0000"/>
                </a:solidFill>
              </a:rPr>
              <a:t>apparent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</a:t>
            </a:r>
            <a:r>
              <a:rPr lang="en-US" sz="2800" dirty="0" smtClean="0"/>
              <a:t> emittance from RMS beam size:</a:t>
            </a:r>
          </a:p>
          <a:p>
            <a:pPr eaLnBrk="1" hangingPunct="1">
              <a:spcAft>
                <a:spcPts val="4200"/>
              </a:spcAft>
              <a:buNone/>
            </a:pPr>
            <a:endParaRPr lang="en-US" sz="2800" b="1" dirty="0" smtClean="0"/>
          </a:p>
          <a:p>
            <a:pPr algn="ctr" eaLnBrk="1" hangingPunct="1">
              <a:spcAft>
                <a:spcPts val="3000"/>
              </a:spcAft>
              <a:buFontTx/>
              <a:buNone/>
            </a:pPr>
            <a:endParaRPr lang="en-US" sz="2800" dirty="0" smtClean="0"/>
          </a:p>
        </p:txBody>
      </p:sp>
      <p:pic>
        <p:nvPicPr>
          <p:cNvPr id="28678" name="Picture 6" descr="Eq4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228054" y="4367213"/>
            <a:ext cx="4420187" cy="907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4554538" y="2991176"/>
            <a:ext cx="4081462" cy="920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FF3607-37EE-8645-A987-7F37EBE2E05C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5106987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/>
              <a:t>Eigen-emittance </a:t>
            </a:r>
            <a:r>
              <a:rPr lang="en-US" sz="28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dirty="0" smtClean="0"/>
              <a:t>: </a:t>
            </a:r>
            <a:r>
              <a:rPr lang="en-US" sz="2800" b="1" dirty="0" smtClean="0"/>
              <a:t>constant </a:t>
            </a:r>
            <a:r>
              <a:rPr lang="en-US" sz="2800" dirty="0" smtClean="0"/>
              <a:t>along the ring, but </a:t>
            </a:r>
            <a:r>
              <a:rPr lang="en-US" sz="3200" dirty="0" smtClean="0">
                <a:solidFill>
                  <a:srgbClr val="FF0000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solidFill>
                  <a:srgbClr val="FF0000"/>
                </a:solidFill>
              </a:rPr>
              <a:t>≠0</a:t>
            </a:r>
            <a:r>
              <a:rPr lang="en-US" sz="2800" dirty="0" smtClean="0"/>
              <a:t> </a:t>
            </a:r>
          </a:p>
          <a:p>
            <a:pPr eaLnBrk="1" hangingPunct="1">
              <a:spcAft>
                <a:spcPts val="3600"/>
              </a:spcAft>
              <a:defRPr/>
            </a:pPr>
            <a:r>
              <a:rPr lang="en-US" sz="2800" dirty="0" smtClean="0"/>
              <a:t>Non measurable </a:t>
            </a:r>
            <a:r>
              <a:rPr lang="en-US" sz="2800" dirty="0" smtClean="0">
                <a:solidFill>
                  <a:srgbClr val="FF0000"/>
                </a:solidFill>
              </a:rPr>
              <a:t>projected</a:t>
            </a:r>
            <a:r>
              <a:rPr lang="en-US" sz="2800" dirty="0" smtClean="0"/>
              <a:t> </a:t>
            </a:r>
            <a:r>
              <a:rPr lang="en-US" sz="2800" b="1" i="1" dirty="0" smtClean="0"/>
              <a:t>s</a:t>
            </a:r>
            <a:r>
              <a:rPr lang="en-US" sz="2800" b="1" dirty="0" smtClean="0"/>
              <a:t>-dependent </a:t>
            </a:r>
            <a:r>
              <a:rPr lang="en-US" sz="2800" dirty="0" smtClean="0"/>
              <a:t>RMS emittance: </a:t>
            </a:r>
          </a:p>
          <a:p>
            <a:pPr eaLnBrk="1" hangingPunct="1">
              <a:spcAft>
                <a:spcPts val="6600"/>
              </a:spcAft>
              <a:defRPr/>
            </a:pPr>
            <a:r>
              <a:rPr lang="en-US" sz="2800" dirty="0" smtClean="0"/>
              <a:t>Measurable </a:t>
            </a:r>
            <a:r>
              <a:rPr lang="en-US" sz="2800" dirty="0" smtClean="0">
                <a:solidFill>
                  <a:srgbClr val="FF0000"/>
                </a:solidFill>
              </a:rPr>
              <a:t>apparent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</a:t>
            </a:r>
            <a:r>
              <a:rPr lang="en-US" sz="2800" dirty="0" smtClean="0"/>
              <a:t> emittance from RMS beam size:</a:t>
            </a: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dirty="0" err="1" smtClean="0">
                <a:solidFill>
                  <a:srgbClr val="FF0000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3200" dirty="0" smtClean="0">
                <a:solidFill>
                  <a:srgbClr val="FF0000"/>
                </a:solidFill>
              </a:rPr>
              <a:t>=const ≠ </a:t>
            </a:r>
            <a:r>
              <a:rPr lang="en-US" sz="4400" dirty="0" err="1" smtClean="0">
                <a:solidFill>
                  <a:srgbClr val="FF0000"/>
                </a:solidFill>
              </a:rPr>
              <a:t>ε</a:t>
            </a:r>
            <a:r>
              <a:rPr lang="en-US" sz="3200" dirty="0" err="1" smtClean="0">
                <a:solidFill>
                  <a:srgbClr val="FF0000"/>
                </a:solidFill>
              </a:rPr>
              <a:t>y(s</a:t>
            </a:r>
            <a:r>
              <a:rPr lang="en-US" sz="3200" dirty="0" smtClean="0">
                <a:solidFill>
                  <a:srgbClr val="FF0000"/>
                </a:solidFill>
              </a:rPr>
              <a:t>) ≠ </a:t>
            </a:r>
            <a:r>
              <a:rPr lang="en-US" sz="3200" dirty="0" err="1" smtClean="0">
                <a:solidFill>
                  <a:srgbClr val="FF0000"/>
                </a:solidFill>
              </a:rPr>
              <a:t>E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US" sz="3200" dirty="0" err="1" smtClean="0">
                <a:solidFill>
                  <a:srgbClr val="FF0000"/>
                </a:solidFill>
              </a:rPr>
              <a:t>(s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Aft>
                <a:spcPts val="4200"/>
              </a:spcAft>
              <a:buNone/>
            </a:pPr>
            <a:endParaRPr lang="en-US" sz="2800" b="1" dirty="0" smtClean="0"/>
          </a:p>
          <a:p>
            <a:pPr algn="ctr" eaLnBrk="1" hangingPunct="1">
              <a:spcAft>
                <a:spcPts val="3000"/>
              </a:spcAft>
              <a:buFontTx/>
              <a:buNone/>
            </a:pPr>
            <a:endParaRPr lang="en-US" sz="2800" dirty="0" smtClean="0"/>
          </a:p>
        </p:txBody>
      </p:sp>
      <p:pic>
        <p:nvPicPr>
          <p:cNvPr id="9" name="Picture 7" descr="Eq3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554538" y="2991176"/>
            <a:ext cx="4081462" cy="920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6" descr="Eq4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4228054" y="4367213"/>
            <a:ext cx="4420187" cy="9071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222445-3B1E-6349-9A68-93DF67D28E32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3405188" cy="5106987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ClrTx/>
            </a:pPr>
            <a:r>
              <a:rPr lang="en-US" dirty="0" smtClean="0"/>
              <a:t>Coupling sources (tilted quads, misaligned sextupoles, ID error fields, etc.) generate skew quad fields </a:t>
            </a:r>
            <a:r>
              <a:rPr lang="en-US" b="1" i="1" dirty="0" smtClean="0"/>
              <a:t>J</a:t>
            </a:r>
            <a:r>
              <a:rPr lang="en-US" sz="2000" b="1" i="1" baseline="-25000" dirty="0" smtClean="0"/>
              <a:t>1</a:t>
            </a:r>
            <a:r>
              <a:rPr lang="en-US" sz="2000" dirty="0" smtClean="0"/>
              <a:t>(s)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222445-3B1E-6349-9A68-93DF67D28E32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3405188" cy="5106987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ClrTx/>
            </a:pPr>
            <a:r>
              <a:rPr lang="en-US" dirty="0" smtClean="0"/>
              <a:t>Coupling sources (tilted quads, misaligned sextupoles, ID error fields, etc.) generate skew quad fields </a:t>
            </a:r>
            <a:r>
              <a:rPr lang="en-US" b="1" i="1" dirty="0" smtClean="0"/>
              <a:t>J</a:t>
            </a:r>
            <a:r>
              <a:rPr lang="en-US" sz="2000" b="1" i="1" baseline="-25000" dirty="0" smtClean="0"/>
              <a:t>1</a:t>
            </a:r>
            <a:r>
              <a:rPr lang="en-US" sz="2000" dirty="0" smtClean="0"/>
              <a:t>(s)</a:t>
            </a:r>
          </a:p>
        </p:txBody>
      </p:sp>
      <p:pic>
        <p:nvPicPr>
          <p:cNvPr id="22534" name="Picture 9" descr="Eq1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3986213" y="1655763"/>
            <a:ext cx="4933950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20900" y="3517900"/>
            <a:ext cx="3073400" cy="8001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onut 9"/>
          <p:cNvSpPr/>
          <p:nvPr/>
        </p:nvSpPr>
        <p:spPr>
          <a:xfrm>
            <a:off x="5314950" y="4013200"/>
            <a:ext cx="882650" cy="647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222445-3B1E-6349-9A68-93DF67D28E32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3405188" cy="5106987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ClrTx/>
            </a:pPr>
            <a:r>
              <a:rPr lang="en-US" dirty="0" smtClean="0"/>
              <a:t>Coupling sources (tilted quads, misaligned sextupoles, ID error fields, etc.) generate skew quad fields </a:t>
            </a:r>
            <a:r>
              <a:rPr lang="en-US" b="1" i="1" dirty="0" smtClean="0"/>
              <a:t>J</a:t>
            </a:r>
            <a:r>
              <a:rPr lang="en-US" sz="2000" b="1" i="1" baseline="-25000" dirty="0" smtClean="0"/>
              <a:t>1</a:t>
            </a:r>
            <a:r>
              <a:rPr lang="en-US" sz="2000" dirty="0" smtClean="0"/>
              <a:t>(s)</a:t>
            </a:r>
            <a:endParaRPr lang="en-US" sz="1800" dirty="0" smtClean="0"/>
          </a:p>
          <a:p>
            <a:pPr marL="0" indent="0" eaLnBrk="1" hangingPunct="1">
              <a:spcAft>
                <a:spcPts val="1200"/>
              </a:spcAft>
              <a:buClrTx/>
            </a:pPr>
            <a:r>
              <a:rPr lang="en-US" dirty="0" smtClean="0"/>
              <a:t>  </a:t>
            </a:r>
            <a:r>
              <a:rPr lang="en-US" b="1" i="1" dirty="0" smtClean="0"/>
              <a:t>J</a:t>
            </a:r>
            <a:r>
              <a:rPr lang="en-US" b="1" i="1" baseline="-25000" dirty="0" smtClean="0"/>
              <a:t>1</a:t>
            </a:r>
            <a:r>
              <a:rPr lang="en-US" dirty="0" smtClean="0"/>
              <a:t>(s) generate two </a:t>
            </a:r>
            <a:r>
              <a:rPr lang="en-US" i="1" dirty="0" smtClean="0">
                <a:solidFill>
                  <a:srgbClr val="0000FF"/>
                </a:solidFill>
              </a:rPr>
              <a:t>Resonance Driving Terms </a:t>
            </a:r>
            <a:r>
              <a:rPr lang="en-US" dirty="0" smtClean="0"/>
              <a:t>(</a:t>
            </a:r>
            <a:r>
              <a:rPr lang="en-US" dirty="0" err="1" smtClean="0"/>
              <a:t>RDTs</a:t>
            </a:r>
            <a:r>
              <a:rPr lang="en-US" dirty="0" smtClean="0"/>
              <a:t>) </a:t>
            </a:r>
            <a:r>
              <a:rPr lang="en-US" dirty="0" err="1" smtClean="0"/>
              <a:t>f(s</a:t>
            </a:r>
            <a:r>
              <a:rPr lang="en-US" dirty="0" smtClean="0"/>
              <a:t>)</a:t>
            </a:r>
          </a:p>
          <a:p>
            <a:pPr marL="0" indent="0" eaLnBrk="1" hangingPunct="1">
              <a:spcAft>
                <a:spcPts val="1200"/>
              </a:spcAft>
              <a:buClrTx/>
              <a:buFontTx/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=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ab</a:t>
            </a:r>
            <a:r>
              <a:rPr lang="en-US" dirty="0" err="1" smtClean="0"/>
              <a:t>(β,φ</a:t>
            </a:r>
            <a:r>
              <a:rPr lang="en-US" dirty="0" smtClean="0"/>
              <a:t>)</a:t>
            </a:r>
            <a:r>
              <a:rPr lang="en-US" b="1" i="1" dirty="0" smtClean="0"/>
              <a:t> J</a:t>
            </a:r>
            <a:r>
              <a:rPr lang="en-US" b="1" i="1" baseline="-25000" dirty="0" smtClean="0"/>
              <a:t>b,1</a:t>
            </a:r>
            <a:endParaRPr lang="en-US" dirty="0" smtClean="0"/>
          </a:p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u="sng" dirty="0" smtClean="0"/>
              <a:t>Linear dependence</a:t>
            </a:r>
            <a:r>
              <a:rPr lang="en-US" dirty="0" smtClean="0"/>
              <a:t>!</a:t>
            </a:r>
          </a:p>
          <a:p>
            <a:pPr marL="0" indent="0" eaLnBrk="1" hangingPunct="1">
              <a:spcAft>
                <a:spcPts val="1200"/>
              </a:spcAft>
              <a:buClrTx/>
            </a:pPr>
            <a:endParaRPr lang="en-US" sz="2000" dirty="0" smtClean="0"/>
          </a:p>
        </p:txBody>
      </p:sp>
      <p:pic>
        <p:nvPicPr>
          <p:cNvPr id="22534" name="Picture 9" descr="Eq1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3986213" y="1655763"/>
            <a:ext cx="4933950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09900" y="4762500"/>
            <a:ext cx="990600" cy="1270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nut 11"/>
          <p:cNvSpPr/>
          <p:nvPr/>
        </p:nvSpPr>
        <p:spPr>
          <a:xfrm>
            <a:off x="4000500" y="4368800"/>
            <a:ext cx="838200" cy="787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222445-3B1E-6349-9A68-93DF67D28E32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3405188" cy="5106987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ClrTx/>
            </a:pPr>
            <a:r>
              <a:rPr lang="en-US" dirty="0" smtClean="0"/>
              <a:t>Coupling sources (tilted quads, misaligned sextupoles, ID error fields, etc.) generate skew quad fields </a:t>
            </a:r>
            <a:r>
              <a:rPr lang="en-US" b="1" i="1" dirty="0" smtClean="0"/>
              <a:t>J</a:t>
            </a:r>
            <a:r>
              <a:rPr lang="en-US" sz="2000" b="1" i="1" baseline="-25000" dirty="0" smtClean="0"/>
              <a:t>1</a:t>
            </a:r>
            <a:r>
              <a:rPr lang="en-US" sz="2000" dirty="0" smtClean="0"/>
              <a:t>(s)</a:t>
            </a:r>
            <a:endParaRPr lang="en-US" sz="1800" dirty="0" smtClean="0"/>
          </a:p>
          <a:p>
            <a:pPr marL="0" indent="0" eaLnBrk="1" hangingPunct="1">
              <a:spcAft>
                <a:spcPts val="1200"/>
              </a:spcAft>
              <a:buClrTx/>
            </a:pPr>
            <a:r>
              <a:rPr lang="en-US" dirty="0" smtClean="0"/>
              <a:t>  </a:t>
            </a:r>
            <a:r>
              <a:rPr lang="en-US" b="1" i="1" dirty="0" smtClean="0"/>
              <a:t>J</a:t>
            </a:r>
            <a:r>
              <a:rPr lang="en-US" b="1" i="1" baseline="-25000" dirty="0" smtClean="0"/>
              <a:t>1</a:t>
            </a:r>
            <a:r>
              <a:rPr lang="en-US" dirty="0" smtClean="0"/>
              <a:t>(s) generate two </a:t>
            </a:r>
            <a:r>
              <a:rPr lang="en-US" i="1" dirty="0" smtClean="0">
                <a:solidFill>
                  <a:srgbClr val="0000FF"/>
                </a:solidFill>
              </a:rPr>
              <a:t>Resonance Driving Terms </a:t>
            </a:r>
            <a:r>
              <a:rPr lang="en-US" dirty="0" smtClean="0"/>
              <a:t>(</a:t>
            </a:r>
            <a:r>
              <a:rPr lang="en-US" dirty="0" err="1" smtClean="0"/>
              <a:t>RDTs</a:t>
            </a:r>
            <a:r>
              <a:rPr lang="en-US" dirty="0" smtClean="0"/>
              <a:t>) </a:t>
            </a:r>
            <a:r>
              <a:rPr lang="en-US" dirty="0" err="1" smtClean="0"/>
              <a:t>f(s</a:t>
            </a:r>
            <a:r>
              <a:rPr lang="en-US" dirty="0" smtClean="0"/>
              <a:t>)</a:t>
            </a:r>
          </a:p>
          <a:p>
            <a:pPr marL="0" indent="0" eaLnBrk="1" hangingPunct="1">
              <a:spcAft>
                <a:spcPts val="1200"/>
              </a:spcAft>
              <a:buClrTx/>
              <a:buFontTx/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=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ab</a:t>
            </a:r>
            <a:r>
              <a:rPr lang="en-US" dirty="0" err="1" smtClean="0"/>
              <a:t>(β,φ</a:t>
            </a:r>
            <a:r>
              <a:rPr lang="en-US" dirty="0" smtClean="0"/>
              <a:t>)</a:t>
            </a:r>
            <a:r>
              <a:rPr lang="en-US" b="1" i="1" dirty="0" smtClean="0"/>
              <a:t> J</a:t>
            </a:r>
            <a:r>
              <a:rPr lang="en-US" b="1" i="1" baseline="-25000" dirty="0" smtClean="0"/>
              <a:t>b,1</a:t>
            </a:r>
            <a:endParaRPr lang="en-US" dirty="0" smtClean="0"/>
          </a:p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u="sng" dirty="0" smtClean="0"/>
              <a:t>Linear dependence</a:t>
            </a:r>
            <a:r>
              <a:rPr lang="en-US" dirty="0" smtClean="0"/>
              <a:t>!</a:t>
            </a:r>
          </a:p>
          <a:p>
            <a:pPr marL="0" indent="0" eaLnBrk="1" hangingPunct="1">
              <a:spcAft>
                <a:spcPts val="1200"/>
              </a:spcAft>
              <a:buClrTx/>
            </a:pPr>
            <a:endParaRPr lang="en-US" sz="2000" dirty="0" smtClean="0"/>
          </a:p>
        </p:txBody>
      </p:sp>
      <p:pic>
        <p:nvPicPr>
          <p:cNvPr id="22534" name="Picture 9" descr="Eq1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3986213" y="1655763"/>
            <a:ext cx="4933950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09900" y="4762500"/>
            <a:ext cx="990600" cy="1270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nut 11"/>
          <p:cNvSpPr/>
          <p:nvPr/>
        </p:nvSpPr>
        <p:spPr>
          <a:xfrm>
            <a:off x="4000500" y="4368800"/>
            <a:ext cx="838200" cy="787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37100" y="2667000"/>
            <a:ext cx="1778000" cy="17272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24400" y="3352800"/>
            <a:ext cx="1587500" cy="10160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724400" y="3924300"/>
            <a:ext cx="1193800" cy="4699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711700" y="3937000"/>
            <a:ext cx="2324100" cy="4826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229600" cy="5054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#1: In the presence of coupling we deal with vertical emittance</a:t>
            </a:r>
            <a:r>
              <a:rPr lang="en-US" sz="2800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 (plural is not a typo)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#2: Coupling correction is a linear problem not needing CPU-intense random/genetic/non-linear optimizers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#3: </a:t>
            </a:r>
            <a:r>
              <a:rPr lang="en-US" sz="2800" dirty="0" err="1" smtClean="0"/>
              <a:t>Guignard</a:t>
            </a:r>
            <a:r>
              <a:rPr lang="en-US" sz="2800" dirty="0" smtClean="0"/>
              <a:t> formulas do not apply to modern synchrotron light sources and damping rings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#4: “indirect measurements” of vertical emittance should be avoided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222445-3B1E-6349-9A68-93DF67D28E32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3405188" cy="5106987"/>
          </a:xfrm>
        </p:spPr>
        <p:txBody>
          <a:bodyPr/>
          <a:lstStyle/>
          <a:p>
            <a:pPr marL="0" indent="0" eaLnBrk="1" hangingPunct="1">
              <a:spcAft>
                <a:spcPts val="1200"/>
              </a:spcAft>
              <a:buClrTx/>
            </a:pPr>
            <a:r>
              <a:rPr lang="en-US" dirty="0" smtClean="0"/>
              <a:t>Coupling sources (tilted quads, misaligned sextupoles, ID error fields, etc.) generate skew quad fields </a:t>
            </a:r>
            <a:r>
              <a:rPr lang="en-US" b="1" i="1" dirty="0" smtClean="0"/>
              <a:t>J</a:t>
            </a:r>
            <a:r>
              <a:rPr lang="en-US" sz="2000" b="1" i="1" baseline="-25000" dirty="0" smtClean="0"/>
              <a:t>1</a:t>
            </a:r>
            <a:r>
              <a:rPr lang="en-US" sz="2000" dirty="0" smtClean="0"/>
              <a:t>(s)</a:t>
            </a:r>
            <a:endParaRPr lang="en-US" sz="1800" dirty="0" smtClean="0"/>
          </a:p>
          <a:p>
            <a:pPr marL="0" indent="0" eaLnBrk="1" hangingPunct="1">
              <a:spcAft>
                <a:spcPts val="1200"/>
              </a:spcAft>
              <a:buClrTx/>
            </a:pPr>
            <a:r>
              <a:rPr lang="en-US" dirty="0" smtClean="0"/>
              <a:t>  </a:t>
            </a:r>
            <a:r>
              <a:rPr lang="en-US" b="1" i="1" dirty="0" smtClean="0"/>
              <a:t>J</a:t>
            </a:r>
            <a:r>
              <a:rPr lang="en-US" b="1" i="1" baseline="-25000" dirty="0" smtClean="0"/>
              <a:t>1</a:t>
            </a:r>
            <a:r>
              <a:rPr lang="en-US" dirty="0" smtClean="0"/>
              <a:t>(s) generate two </a:t>
            </a:r>
            <a:r>
              <a:rPr lang="en-US" i="1" dirty="0" smtClean="0">
                <a:solidFill>
                  <a:srgbClr val="0000FF"/>
                </a:solidFill>
              </a:rPr>
              <a:t>Resonance Driving Terms </a:t>
            </a:r>
            <a:r>
              <a:rPr lang="en-US" dirty="0" smtClean="0"/>
              <a:t>(</a:t>
            </a:r>
            <a:r>
              <a:rPr lang="en-US" dirty="0" err="1" smtClean="0"/>
              <a:t>RDTs</a:t>
            </a:r>
            <a:r>
              <a:rPr lang="en-US" dirty="0" smtClean="0"/>
              <a:t>) </a:t>
            </a:r>
            <a:r>
              <a:rPr lang="en-US" dirty="0" err="1" smtClean="0"/>
              <a:t>f(s</a:t>
            </a:r>
            <a:r>
              <a:rPr lang="en-US" dirty="0" smtClean="0"/>
              <a:t>)</a:t>
            </a:r>
          </a:p>
          <a:p>
            <a:pPr marL="0" indent="0" eaLnBrk="1" hangingPunct="1">
              <a:spcAft>
                <a:spcPts val="1200"/>
              </a:spcAft>
              <a:buClrTx/>
              <a:buFontTx/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r>
              <a:rPr lang="en-US" dirty="0" smtClean="0"/>
              <a:t>=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ab</a:t>
            </a:r>
            <a:r>
              <a:rPr lang="en-US" dirty="0" err="1" smtClean="0"/>
              <a:t>(β,φ</a:t>
            </a:r>
            <a:r>
              <a:rPr lang="en-US" dirty="0" smtClean="0"/>
              <a:t>)</a:t>
            </a:r>
            <a:r>
              <a:rPr lang="en-US" b="1" i="1" dirty="0" smtClean="0"/>
              <a:t> J</a:t>
            </a:r>
            <a:r>
              <a:rPr lang="en-US" b="1" i="1" baseline="-25000" dirty="0" smtClean="0"/>
              <a:t>b,1</a:t>
            </a:r>
            <a:endParaRPr lang="en-US" dirty="0" smtClean="0"/>
          </a:p>
          <a:p>
            <a:pPr marL="0" indent="0" eaLnBrk="1" hangingPunct="1">
              <a:spcAft>
                <a:spcPts val="1200"/>
              </a:spcAft>
              <a:buFontTx/>
              <a:buNone/>
            </a:pPr>
            <a:r>
              <a:rPr lang="en-US" u="sng" dirty="0" smtClean="0"/>
              <a:t>Linear dependence</a:t>
            </a:r>
            <a:r>
              <a:rPr lang="en-US" dirty="0" smtClean="0"/>
              <a:t>!</a:t>
            </a:r>
          </a:p>
          <a:p>
            <a:pPr marL="0" indent="0" eaLnBrk="1" hangingPunct="1">
              <a:spcAft>
                <a:spcPts val="1200"/>
              </a:spcAft>
              <a:buClrTx/>
            </a:pPr>
            <a:endParaRPr lang="en-US" sz="2000" dirty="0" smtClean="0"/>
          </a:p>
        </p:txBody>
      </p:sp>
      <p:pic>
        <p:nvPicPr>
          <p:cNvPr id="22534" name="Picture 9" descr="Eq1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3986213" y="1655763"/>
            <a:ext cx="4933950" cy="4257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2" name="Donut 11"/>
          <p:cNvSpPr/>
          <p:nvPr/>
        </p:nvSpPr>
        <p:spPr>
          <a:xfrm>
            <a:off x="4279900" y="28448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241800" y="14986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241800" y="21463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FE20C-E211-644D-A974-F8C9D54254BE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9"/>
            <a:ext cx="8229600" cy="5021262"/>
          </a:xfrm>
        </p:spPr>
        <p:txBody>
          <a:bodyPr/>
          <a:lstStyle/>
          <a:p>
            <a:pPr eaLnBrk="1" hangingPunct="1">
              <a:spcAft>
                <a:spcPts val="9600"/>
              </a:spcAft>
              <a:buFontTx/>
              <a:buNone/>
            </a:pPr>
            <a:r>
              <a:rPr lang="en-US" sz="2800" dirty="0" smtClean="0"/>
              <a:t>Non measurable </a:t>
            </a:r>
            <a:r>
              <a:rPr lang="en-US" sz="2800" dirty="0" smtClean="0">
                <a:solidFill>
                  <a:srgbClr val="FF0000"/>
                </a:solidFill>
              </a:rPr>
              <a:t>projected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 </a:t>
            </a:r>
            <a:r>
              <a:rPr lang="en-US" sz="2800" dirty="0" smtClean="0"/>
              <a:t>emittance </a:t>
            </a:r>
          </a:p>
          <a:p>
            <a:pPr eaLnBrk="1" hangingPunct="1">
              <a:spcAft>
                <a:spcPts val="600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dirty="0" smtClean="0"/>
              <a:t>Measurable </a:t>
            </a:r>
            <a:r>
              <a:rPr lang="en-US" sz="2800" dirty="0" smtClean="0">
                <a:solidFill>
                  <a:srgbClr val="FF0000"/>
                </a:solidFill>
              </a:rPr>
              <a:t>apparent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</a:t>
            </a:r>
            <a:r>
              <a:rPr lang="en-US" sz="2800" dirty="0" smtClean="0"/>
              <a:t> emittance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algn="ctr" eaLnBrk="1" hangingPunct="1">
              <a:spcAft>
                <a:spcPts val="3000"/>
              </a:spcAft>
              <a:buFontTx/>
              <a:buNone/>
            </a:pPr>
            <a:endParaRPr lang="en-US" sz="2800" dirty="0" smtClean="0"/>
          </a:p>
        </p:txBody>
      </p:sp>
      <p:pic>
        <p:nvPicPr>
          <p:cNvPr id="20486" name="Picture 6" descr="Eq4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1216690" y="4646613"/>
            <a:ext cx="7555835" cy="1055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496142" y="2133600"/>
            <a:ext cx="8276383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7" name="Donut 26"/>
          <p:cNvSpPr/>
          <p:nvPr/>
        </p:nvSpPr>
        <p:spPr>
          <a:xfrm>
            <a:off x="4838700" y="2171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5562600" y="2171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670300" y="2171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7264400" y="2171700"/>
            <a:ext cx="939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3835400" y="4838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2717800" y="4838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4597400" y="4838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5562600" y="4838700"/>
            <a:ext cx="8890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FE20C-E211-644D-A974-F8C9D54254BE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9"/>
            <a:ext cx="8229600" cy="5021262"/>
          </a:xfrm>
        </p:spPr>
        <p:txBody>
          <a:bodyPr/>
          <a:lstStyle/>
          <a:p>
            <a:pPr eaLnBrk="1" hangingPunct="1">
              <a:spcAft>
                <a:spcPts val="9600"/>
              </a:spcAft>
              <a:buFontTx/>
              <a:buNone/>
            </a:pPr>
            <a:r>
              <a:rPr lang="en-US" sz="2800" dirty="0" smtClean="0"/>
              <a:t>Non measurable </a:t>
            </a:r>
            <a:r>
              <a:rPr lang="en-US" sz="2800" dirty="0" smtClean="0">
                <a:solidFill>
                  <a:srgbClr val="FF0000"/>
                </a:solidFill>
              </a:rPr>
              <a:t>projected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 </a:t>
            </a:r>
            <a:r>
              <a:rPr lang="en-US" sz="2800" dirty="0" smtClean="0"/>
              <a:t>emittance </a:t>
            </a:r>
          </a:p>
          <a:p>
            <a:pPr eaLnBrk="1" hangingPunct="1">
              <a:spcAft>
                <a:spcPts val="600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dirty="0" smtClean="0"/>
              <a:t>Measurable </a:t>
            </a:r>
            <a:r>
              <a:rPr lang="en-US" sz="2800" dirty="0" smtClean="0">
                <a:solidFill>
                  <a:srgbClr val="FF0000"/>
                </a:solidFill>
              </a:rPr>
              <a:t>apparent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</a:t>
            </a:r>
            <a:r>
              <a:rPr lang="en-US" sz="2800" dirty="0" smtClean="0"/>
              <a:t> emittance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algn="ctr" eaLnBrk="1" hangingPunct="1">
              <a:spcAft>
                <a:spcPts val="3000"/>
              </a:spcAft>
              <a:buFontTx/>
              <a:buNone/>
            </a:pPr>
            <a:endParaRPr lang="en-US" sz="2800" dirty="0" smtClean="0"/>
          </a:p>
        </p:txBody>
      </p:sp>
      <p:pic>
        <p:nvPicPr>
          <p:cNvPr id="20486" name="Picture 6" descr="Eq4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1216690" y="4646613"/>
            <a:ext cx="7555835" cy="1055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496142" y="2133600"/>
            <a:ext cx="8276383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7" name="Donut 26"/>
          <p:cNvSpPr/>
          <p:nvPr/>
        </p:nvSpPr>
        <p:spPr>
          <a:xfrm>
            <a:off x="4838700" y="2171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5562600" y="2171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670300" y="2171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7264400" y="2171700"/>
            <a:ext cx="939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3835400" y="4838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Donut 31"/>
          <p:cNvSpPr/>
          <p:nvPr/>
        </p:nvSpPr>
        <p:spPr>
          <a:xfrm>
            <a:off x="2717800" y="4838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Donut 32"/>
          <p:cNvSpPr/>
          <p:nvPr/>
        </p:nvSpPr>
        <p:spPr>
          <a:xfrm>
            <a:off x="4597400" y="4838700"/>
            <a:ext cx="6858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Donut 33"/>
          <p:cNvSpPr/>
          <p:nvPr/>
        </p:nvSpPr>
        <p:spPr>
          <a:xfrm>
            <a:off x="5562600" y="4838700"/>
            <a:ext cx="889000" cy="6604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/>
        </p:nvSpPr>
        <p:spPr bwMode="auto">
          <a:xfrm>
            <a:off x="495300" y="3489325"/>
            <a:ext cx="6896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Nonlinear dependence on the </a:t>
            </a:r>
            <a:r>
              <a:rPr kumimoji="0" lang="en-GB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RDTs</a:t>
            </a:r>
            <a:r>
              <a:rPr kumimoji="0" lang="en-GB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J</a:t>
            </a:r>
            <a:r>
              <a:rPr kumimoji="0" lang="en-GB" sz="23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endParaRPr kumimoji="0" lang="en-GB" sz="23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537200" y="2921000"/>
            <a:ext cx="1676400" cy="8001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7061200" y="3073400"/>
            <a:ext cx="774700" cy="5461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6007100" y="3733800"/>
            <a:ext cx="1181100" cy="977900"/>
          </a:xfrm>
          <a:prstGeom prst="straightConnector1">
            <a:avLst/>
          </a:prstGeom>
          <a:ln w="63500">
            <a:solidFill>
              <a:srgbClr val="FF0000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FE20C-E211-644D-A974-F8C9D54254BE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9"/>
            <a:ext cx="8229600" cy="5021262"/>
          </a:xfrm>
        </p:spPr>
        <p:txBody>
          <a:bodyPr/>
          <a:lstStyle/>
          <a:p>
            <a:pPr eaLnBrk="1" hangingPunct="1">
              <a:spcAft>
                <a:spcPts val="9600"/>
              </a:spcAft>
              <a:buFontTx/>
              <a:buNone/>
            </a:pPr>
            <a:r>
              <a:rPr lang="en-US" sz="2800" dirty="0" smtClean="0"/>
              <a:t>Non measurable </a:t>
            </a:r>
            <a:r>
              <a:rPr lang="en-US" sz="2800" dirty="0" smtClean="0">
                <a:solidFill>
                  <a:srgbClr val="FF0000"/>
                </a:solidFill>
              </a:rPr>
              <a:t>projected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 </a:t>
            </a:r>
            <a:r>
              <a:rPr lang="en-US" sz="2800" dirty="0" smtClean="0"/>
              <a:t>emittance </a:t>
            </a:r>
          </a:p>
          <a:p>
            <a:pPr eaLnBrk="1" hangingPunct="1">
              <a:spcAft>
                <a:spcPts val="600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dirty="0" smtClean="0"/>
              <a:t>Measurable </a:t>
            </a:r>
            <a:r>
              <a:rPr lang="en-US" sz="2800" dirty="0" smtClean="0">
                <a:solidFill>
                  <a:srgbClr val="FF0000"/>
                </a:solidFill>
              </a:rPr>
              <a:t>apparent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</a:t>
            </a:r>
            <a:r>
              <a:rPr lang="en-US" sz="2800" dirty="0" smtClean="0"/>
              <a:t> emittance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algn="ctr" eaLnBrk="1" hangingPunct="1">
              <a:spcAft>
                <a:spcPts val="3000"/>
              </a:spcAft>
              <a:buFontTx/>
              <a:buNone/>
            </a:pPr>
            <a:endParaRPr lang="en-US" sz="2800" dirty="0" smtClean="0"/>
          </a:p>
        </p:txBody>
      </p:sp>
      <p:pic>
        <p:nvPicPr>
          <p:cNvPr id="20487" name="Picture 7" descr="Eq3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496142" y="2133600"/>
            <a:ext cx="8276383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495300" y="3527425"/>
            <a:ext cx="78359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Vert.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Eigen-emittance         Hor. Eigen-emittance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454400" y="3035300"/>
            <a:ext cx="1143000" cy="508000"/>
          </a:xfrm>
          <a:prstGeom prst="straightConnector1">
            <a:avLst/>
          </a:prstGeom>
          <a:ln w="63500">
            <a:solidFill>
              <a:srgbClr val="0000FF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6464300" y="2730500"/>
            <a:ext cx="1320800" cy="1143000"/>
          </a:xfrm>
          <a:prstGeom prst="straightConnector1">
            <a:avLst/>
          </a:prstGeom>
          <a:ln w="63500">
            <a:solidFill>
              <a:srgbClr val="0000FF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7429500" y="3009900"/>
            <a:ext cx="1219200" cy="558800"/>
          </a:xfrm>
          <a:prstGeom prst="straightConnector1">
            <a:avLst/>
          </a:prstGeom>
          <a:ln w="63500">
            <a:solidFill>
              <a:srgbClr val="0000FF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6" descr="Eq4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1216690" y="4646613"/>
            <a:ext cx="7555835" cy="1055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rot="5400000">
            <a:off x="3048000" y="4203700"/>
            <a:ext cx="1079500" cy="368300"/>
          </a:xfrm>
          <a:prstGeom prst="straightConnector1">
            <a:avLst/>
          </a:prstGeom>
          <a:ln w="63500">
            <a:solidFill>
              <a:srgbClr val="0000FF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588250" y="4070350"/>
            <a:ext cx="1041400" cy="673100"/>
          </a:xfrm>
          <a:prstGeom prst="straightConnector1">
            <a:avLst/>
          </a:prstGeom>
          <a:ln w="63500">
            <a:solidFill>
              <a:srgbClr val="0000FF">
                <a:alpha val="50000"/>
              </a:srgb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FE20C-E211-644D-A974-F8C9D54254BE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9"/>
            <a:ext cx="8229600" cy="5021262"/>
          </a:xfrm>
        </p:spPr>
        <p:txBody>
          <a:bodyPr/>
          <a:lstStyle/>
          <a:p>
            <a:pPr eaLnBrk="1" hangingPunct="1">
              <a:spcAft>
                <a:spcPts val="9600"/>
              </a:spcAft>
              <a:buFontTx/>
              <a:buNone/>
            </a:pPr>
            <a:r>
              <a:rPr lang="en-US" sz="2800" dirty="0" smtClean="0"/>
              <a:t>Non measurable </a:t>
            </a:r>
            <a:r>
              <a:rPr lang="en-US" sz="2800" dirty="0" smtClean="0">
                <a:solidFill>
                  <a:srgbClr val="FF0000"/>
                </a:solidFill>
              </a:rPr>
              <a:t>projected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 </a:t>
            </a:r>
            <a:r>
              <a:rPr lang="en-US" sz="2800" dirty="0" smtClean="0"/>
              <a:t>emittance </a:t>
            </a:r>
          </a:p>
          <a:p>
            <a:pPr eaLnBrk="1" hangingPunct="1">
              <a:spcAft>
                <a:spcPts val="600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dirty="0" smtClean="0"/>
              <a:t>Measurable </a:t>
            </a:r>
            <a:r>
              <a:rPr lang="en-US" sz="2800" dirty="0" smtClean="0">
                <a:solidFill>
                  <a:srgbClr val="FF0000"/>
                </a:solidFill>
              </a:rPr>
              <a:t>apparent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</a:t>
            </a:r>
            <a:r>
              <a:rPr lang="en-US" sz="2800" dirty="0" smtClean="0"/>
              <a:t> emittance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algn="ctr" eaLnBrk="1" hangingPunct="1">
              <a:spcAft>
                <a:spcPts val="3000"/>
              </a:spcAft>
              <a:buFontTx/>
              <a:buNone/>
            </a:pPr>
            <a:endParaRPr lang="en-US" sz="2800" dirty="0" smtClean="0"/>
          </a:p>
        </p:txBody>
      </p:sp>
      <p:pic>
        <p:nvPicPr>
          <p:cNvPr id="20487" name="Picture 7" descr="Eq3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496142" y="2133600"/>
            <a:ext cx="8276383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203200" y="3251201"/>
            <a:ext cx="8674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If |f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 ~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 ( i.e. S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 ~ S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) [low-</a:t>
            </a:r>
            <a:r>
              <a:rPr lang="en-US" sz="2400" kern="0" dirty="0" err="1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emitt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. rings] </a:t>
            </a:r>
            <a:r>
              <a:rPr lang="en-US" sz="4400" kern="0" dirty="0" err="1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ε</a:t>
            </a:r>
            <a:r>
              <a:rPr lang="en-US" sz="3200" kern="0" dirty="0" err="1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y(s</a:t>
            </a:r>
            <a:r>
              <a:rPr lang="en-US" sz="32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) ≠ </a:t>
            </a:r>
            <a:r>
              <a:rPr lang="en-US" sz="3200" kern="0" dirty="0" err="1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E</a:t>
            </a:r>
            <a:r>
              <a:rPr lang="en-US" sz="3200" i="1" kern="0" dirty="0" err="1" smtClean="0">
                <a:solidFill>
                  <a:srgbClr val="FF0000"/>
                </a:solidFill>
                <a:latin typeface="Times New Roman"/>
                <a:ea typeface="ＭＳ Ｐゴシック" charset="-128"/>
                <a:cs typeface="Times New Roman"/>
              </a:rPr>
              <a:t>y</a:t>
            </a:r>
            <a:r>
              <a:rPr lang="en-US" sz="3200" kern="0" dirty="0" err="1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(s</a:t>
            </a:r>
            <a:r>
              <a:rPr lang="en-US" sz="32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38" name="Picture 6" descr="Eq4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1216690" y="4646613"/>
            <a:ext cx="7555835" cy="1055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FE20C-E211-644D-A974-F8C9D54254BE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9"/>
            <a:ext cx="8229600" cy="5021262"/>
          </a:xfrm>
        </p:spPr>
        <p:txBody>
          <a:bodyPr/>
          <a:lstStyle/>
          <a:p>
            <a:pPr eaLnBrk="1" hangingPunct="1">
              <a:spcAft>
                <a:spcPts val="9600"/>
              </a:spcAft>
              <a:buFontTx/>
              <a:buNone/>
            </a:pPr>
            <a:r>
              <a:rPr lang="en-US" sz="2800" dirty="0" smtClean="0"/>
              <a:t>Non measurable </a:t>
            </a:r>
            <a:r>
              <a:rPr lang="en-US" sz="2800" dirty="0" smtClean="0">
                <a:solidFill>
                  <a:srgbClr val="FF0000"/>
                </a:solidFill>
              </a:rPr>
              <a:t>projected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 </a:t>
            </a:r>
            <a:r>
              <a:rPr lang="en-US" sz="2800" dirty="0" smtClean="0"/>
              <a:t>emittance </a:t>
            </a:r>
          </a:p>
          <a:p>
            <a:pPr eaLnBrk="1" hangingPunct="1">
              <a:spcAft>
                <a:spcPts val="600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dirty="0" smtClean="0"/>
              <a:t>Measurable </a:t>
            </a:r>
            <a:r>
              <a:rPr lang="en-US" sz="2800" dirty="0" smtClean="0">
                <a:solidFill>
                  <a:srgbClr val="FF0000"/>
                </a:solidFill>
              </a:rPr>
              <a:t>apparent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</a:t>
            </a:r>
            <a:r>
              <a:rPr lang="en-US" sz="2800" dirty="0" smtClean="0"/>
              <a:t> emittance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algn="ctr" eaLnBrk="1" hangingPunct="1">
              <a:spcAft>
                <a:spcPts val="3000"/>
              </a:spcAft>
              <a:buFontTx/>
              <a:buNone/>
            </a:pPr>
            <a:endParaRPr lang="en-US" sz="2800" dirty="0" smtClean="0"/>
          </a:p>
        </p:txBody>
      </p:sp>
      <p:pic>
        <p:nvPicPr>
          <p:cNvPr id="20487" name="Picture 7" descr="Eq3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496142" y="2133600"/>
            <a:ext cx="8276383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203200" y="3251201"/>
            <a:ext cx="8674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If |f</a:t>
            </a:r>
            <a:r>
              <a:rPr lang="en-US" sz="2400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&lt;&lt;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 ( i.e. S</a:t>
            </a:r>
            <a:r>
              <a:rPr lang="en-US" sz="2400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2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&lt;&lt; 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S</a:t>
            </a:r>
            <a:r>
              <a:rPr lang="en-US" sz="2400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 [</a:t>
            </a:r>
            <a:r>
              <a:rPr lang="en-US" sz="2400" kern="0" dirty="0" err="1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hadron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rings] </a:t>
            </a:r>
            <a:r>
              <a:rPr lang="en-US" sz="21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   </a:t>
            </a:r>
            <a:r>
              <a:rPr lang="en-US" sz="4400" kern="0" dirty="0" err="1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ε</a:t>
            </a:r>
            <a:r>
              <a:rPr lang="en-US" sz="3200" kern="0" dirty="0" err="1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y(s</a:t>
            </a:r>
            <a:r>
              <a:rPr lang="en-US" sz="32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 </a:t>
            </a:r>
            <a:r>
              <a:rPr lang="en-US" sz="3200" kern="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=</a:t>
            </a:r>
            <a:r>
              <a:rPr lang="en-US" sz="32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</a:t>
            </a:r>
            <a:r>
              <a:rPr lang="en-US" sz="3200" kern="0" dirty="0" err="1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E</a:t>
            </a:r>
            <a:r>
              <a:rPr lang="en-US" sz="3200" i="1" kern="0" dirty="0" err="1" smtClean="0">
                <a:solidFill>
                  <a:srgbClr val="0000FF"/>
                </a:solidFill>
                <a:latin typeface="Times New Roman"/>
                <a:ea typeface="ＭＳ Ｐゴシック" charset="-128"/>
                <a:cs typeface="Times New Roman"/>
              </a:rPr>
              <a:t>y</a:t>
            </a:r>
            <a:r>
              <a:rPr lang="en-US" sz="3200" kern="0" dirty="0" err="1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(s</a:t>
            </a:r>
            <a:r>
              <a:rPr lang="en-US" sz="32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38" name="Picture 6" descr="Eq4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1216690" y="4646613"/>
            <a:ext cx="7555835" cy="1055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5562600" y="2209800"/>
            <a:ext cx="622300" cy="584202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353300" y="2197100"/>
            <a:ext cx="622300" cy="584202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26100" y="4876800"/>
            <a:ext cx="622300" cy="584202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559300" y="4876800"/>
            <a:ext cx="622300" cy="584202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537200" y="2209800"/>
            <a:ext cx="647700" cy="5715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327900" y="2209800"/>
            <a:ext cx="647700" cy="5715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5600700" y="4876800"/>
            <a:ext cx="647700" cy="5715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559300" y="4876800"/>
            <a:ext cx="647700" cy="5715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 txBox="1">
            <a:spLocks/>
          </p:cNvSpPr>
          <p:nvPr/>
        </p:nvSpPr>
        <p:spPr bwMode="auto">
          <a:xfrm>
            <a:off x="4025900" y="3936999"/>
            <a:ext cx="2501900" cy="62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[booster rings]</a:t>
            </a:r>
            <a:endParaRPr lang="en-US" sz="3200" kern="0" dirty="0" smtClean="0">
              <a:solidFill>
                <a:srgbClr val="0000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FE20C-E211-644D-A974-F8C9D54254BE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9"/>
            <a:ext cx="8229600" cy="5021262"/>
          </a:xfrm>
        </p:spPr>
        <p:txBody>
          <a:bodyPr/>
          <a:lstStyle/>
          <a:p>
            <a:pPr eaLnBrk="1" hangingPunct="1">
              <a:spcAft>
                <a:spcPts val="9600"/>
              </a:spcAft>
              <a:buFontTx/>
              <a:buNone/>
            </a:pPr>
            <a:r>
              <a:rPr lang="en-US" sz="2800" dirty="0" smtClean="0"/>
              <a:t>Non measurable </a:t>
            </a:r>
            <a:r>
              <a:rPr lang="en-US" sz="2800" dirty="0" smtClean="0">
                <a:solidFill>
                  <a:srgbClr val="FF0000"/>
                </a:solidFill>
              </a:rPr>
              <a:t>projected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 </a:t>
            </a:r>
            <a:r>
              <a:rPr lang="en-US" sz="2800" dirty="0" smtClean="0"/>
              <a:t>emittance </a:t>
            </a:r>
          </a:p>
          <a:p>
            <a:pPr eaLnBrk="1" hangingPunct="1">
              <a:spcAft>
                <a:spcPts val="600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dirty="0" smtClean="0"/>
              <a:t>Measurable </a:t>
            </a:r>
            <a:r>
              <a:rPr lang="en-US" sz="2800" dirty="0" smtClean="0">
                <a:solidFill>
                  <a:srgbClr val="FF0000"/>
                </a:solidFill>
              </a:rPr>
              <a:t>apparent</a:t>
            </a:r>
            <a:r>
              <a:rPr lang="en-US" sz="2800" dirty="0" smtClean="0"/>
              <a:t> </a:t>
            </a:r>
            <a:r>
              <a:rPr lang="en-US" sz="2800" b="1" i="1" dirty="0" err="1" smtClean="0"/>
              <a:t>s</a:t>
            </a:r>
            <a:r>
              <a:rPr lang="en-US" sz="2800" b="1" dirty="0" smtClean="0"/>
              <a:t>-dependent</a:t>
            </a:r>
            <a:r>
              <a:rPr lang="en-US" sz="2800" dirty="0" smtClean="0"/>
              <a:t> emittance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 smtClean="0"/>
          </a:p>
          <a:p>
            <a:pPr algn="ctr" eaLnBrk="1" hangingPunct="1">
              <a:spcAft>
                <a:spcPts val="3000"/>
              </a:spcAft>
              <a:buFontTx/>
              <a:buNone/>
            </a:pPr>
            <a:endParaRPr lang="en-US" sz="2800" dirty="0" smtClean="0"/>
          </a:p>
        </p:txBody>
      </p:sp>
      <p:pic>
        <p:nvPicPr>
          <p:cNvPr id="20487" name="Picture 7" descr="Eq3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496142" y="2133600"/>
            <a:ext cx="8276383" cy="67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847725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508000" y="3387725"/>
            <a:ext cx="84201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ts val="0"/>
              </a:spcBef>
              <a:spcAft>
                <a:spcPts val="0"/>
              </a:spcAft>
              <a:buClr>
                <a:srgbClr val="7DA9DA"/>
              </a:buClr>
            </a:pP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In 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absence 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of coupling C=1, S</a:t>
            </a:r>
            <a:r>
              <a:rPr lang="en-US" sz="2400" kern="0" baseline="-2500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=S</a:t>
            </a:r>
            <a:r>
              <a:rPr lang="en-US" sz="2400" kern="0" baseline="-2500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=0 and 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E</a:t>
            </a:r>
            <a:r>
              <a:rPr lang="en-US" sz="2400" i="1" kern="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=</a:t>
            </a:r>
            <a:r>
              <a:rPr lang="en-US" sz="3200" kern="0" dirty="0" err="1" smtClean="0">
                <a:solidFill>
                  <a:srgbClr val="000000"/>
                </a:solidFill>
                <a:latin typeface="Brush Script MT Italic" charset="0"/>
                <a:ea typeface="华文楷体" charset="-122"/>
                <a:cs typeface="华文楷体" charset="-122"/>
              </a:rPr>
              <a:t>E</a:t>
            </a:r>
            <a:r>
              <a:rPr lang="en-US" sz="2400" i="1" kern="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=</a:t>
            </a:r>
            <a:r>
              <a:rPr lang="en-US" sz="3200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ε</a:t>
            </a:r>
            <a:r>
              <a:rPr lang="en-US" sz="2400" kern="0" dirty="0" err="1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y</a:t>
            </a:r>
            <a:r>
              <a:rPr lang="en-US" sz="2400" kern="0" dirty="0" smtClean="0">
                <a:solidFill>
                  <a:srgbClr val="000000"/>
                </a:solidFill>
                <a:latin typeface="Arial"/>
                <a:ea typeface="ＭＳ Ｐゴシック" charset="-128"/>
                <a:cs typeface="ＭＳ Ｐゴシック" charset="-128"/>
              </a:rPr>
              <a:t>=const</a:t>
            </a:r>
          </a:p>
        </p:txBody>
      </p:sp>
      <p:pic>
        <p:nvPicPr>
          <p:cNvPr id="16" name="Picture 6" descr="Eq4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1216690" y="4646613"/>
            <a:ext cx="7555835" cy="1055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4532313" y="2174875"/>
            <a:ext cx="2176462" cy="6223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589713" y="2174875"/>
            <a:ext cx="2176462" cy="6223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924300" y="4841875"/>
            <a:ext cx="4270375" cy="708025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32313" y="2200275"/>
            <a:ext cx="2138362" cy="5842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78613" y="2200275"/>
            <a:ext cx="2138362" cy="5842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22713" y="4841875"/>
            <a:ext cx="4268787" cy="708025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3683000" y="3009900"/>
            <a:ext cx="863600" cy="203200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3124200" y="3911600"/>
            <a:ext cx="1092200" cy="1054100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01BC0-7C92-754F-A913-DE0BE0D915DA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686800" cy="2103437"/>
          </a:xfrm>
        </p:spPr>
        <p:txBody>
          <a:bodyPr/>
          <a:lstStyle/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Measurable apparent</a:t>
            </a:r>
            <a:r>
              <a:rPr lang="en-US" sz="2200" dirty="0" smtClean="0"/>
              <a:t> emittance: </a:t>
            </a:r>
          </a:p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Non measurable projected </a:t>
            </a:r>
            <a:r>
              <a:rPr lang="en-US" sz="2200" dirty="0" smtClean="0"/>
              <a:t>emittance:</a:t>
            </a:r>
          </a:p>
        </p:txBody>
      </p:sp>
      <p:pic>
        <p:nvPicPr>
          <p:cNvPr id="32776" name="Picture 8" descr="Eq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6273" y="2804719"/>
            <a:ext cx="677108" cy="25665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kern="0" dirty="0" err="1">
                <a:latin typeface="Times New Roman"/>
                <a:cs typeface="Times New Roman"/>
              </a:rPr>
              <a:t>v</a:t>
            </a:r>
            <a:r>
              <a:rPr lang="en-US" sz="2400" i="1" kern="0" dirty="0">
                <a:latin typeface="+mj-lt"/>
                <a:cs typeface="Times New Roman"/>
              </a:rPr>
              <a:t>= </a:t>
            </a:r>
            <a:r>
              <a:rPr lang="en-US" sz="2400" i="1" kern="0" dirty="0">
                <a:solidFill>
                  <a:srgbClr val="000000"/>
                </a:solidFill>
                <a:latin typeface="+mj-lt"/>
                <a:cs typeface="Times New Roman"/>
              </a:rPr>
              <a:t>9</a:t>
            </a:r>
            <a:r>
              <a:rPr lang="en-US" sz="2400" i="1" kern="0" dirty="0">
                <a:latin typeface="+mj-lt"/>
                <a:cs typeface="Times New Roman"/>
              </a:rPr>
              <a:t> pm</a:t>
            </a:r>
            <a:endParaRPr lang="en-US" dirty="0">
              <a:latin typeface="+mj-lt"/>
            </a:endParaRPr>
          </a:p>
        </p:txBody>
      </p:sp>
      <p:pic>
        <p:nvPicPr>
          <p:cNvPr id="10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5380038" y="2209800"/>
            <a:ext cx="3052762" cy="67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6" descr="Eq4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 bwMode="auto">
          <a:xfrm>
            <a:off x="4610100" y="1365642"/>
            <a:ext cx="3822700" cy="78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762625" y="3051174"/>
            <a:ext cx="2797176" cy="1077218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b="1" i="1" dirty="0" smtClean="0"/>
              <a:t>Lattice errors from Orbit Response Matrix  measurement + </a:t>
            </a:r>
            <a:r>
              <a:rPr lang="en-US" sz="1600" b="1" i="1" dirty="0" err="1" smtClean="0"/>
              <a:t>Accel</a:t>
            </a:r>
            <a:r>
              <a:rPr lang="en-US" sz="1600" b="1" i="1" dirty="0" smtClean="0"/>
              <a:t>. Toolbox</a:t>
            </a:r>
            <a:endParaRPr lang="en-US" sz="1600" b="1" i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01BC0-7C92-754F-A913-DE0BE0D915DA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686800" cy="2103437"/>
          </a:xfrm>
        </p:spPr>
        <p:txBody>
          <a:bodyPr/>
          <a:lstStyle/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Measurable apparent</a:t>
            </a:r>
            <a:r>
              <a:rPr lang="en-US" sz="2200" dirty="0" smtClean="0"/>
              <a:t> emittance: </a:t>
            </a:r>
          </a:p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Non measurable projected </a:t>
            </a:r>
            <a:r>
              <a:rPr lang="en-US" sz="2200" dirty="0" smtClean="0"/>
              <a:t>emittance:</a:t>
            </a:r>
          </a:p>
        </p:txBody>
      </p:sp>
      <p:pic>
        <p:nvPicPr>
          <p:cNvPr id="32776" name="Picture 8" descr="Eq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6273" y="2804719"/>
            <a:ext cx="677108" cy="25665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kern="0" dirty="0" err="1">
                <a:latin typeface="Times New Roman"/>
                <a:cs typeface="Times New Roman"/>
              </a:rPr>
              <a:t>v</a:t>
            </a:r>
            <a:r>
              <a:rPr lang="en-US" sz="2400" i="1" kern="0" dirty="0">
                <a:latin typeface="+mj-lt"/>
                <a:cs typeface="Times New Roman"/>
              </a:rPr>
              <a:t>= </a:t>
            </a:r>
            <a:r>
              <a:rPr lang="en-US" sz="2400" i="1" kern="0" dirty="0">
                <a:solidFill>
                  <a:srgbClr val="000000"/>
                </a:solidFill>
                <a:latin typeface="+mj-lt"/>
                <a:cs typeface="Times New Roman"/>
              </a:rPr>
              <a:t>9</a:t>
            </a:r>
            <a:r>
              <a:rPr lang="en-US" sz="2400" i="1" kern="0" dirty="0">
                <a:latin typeface="+mj-lt"/>
                <a:cs typeface="Times New Roman"/>
              </a:rPr>
              <a:t> pm</a:t>
            </a:r>
            <a:endParaRPr lang="en-US" dirty="0">
              <a:latin typeface="+mj-lt"/>
            </a:endParaRPr>
          </a:p>
        </p:txBody>
      </p:sp>
      <p:pic>
        <p:nvPicPr>
          <p:cNvPr id="10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5380038" y="2209800"/>
            <a:ext cx="3052762" cy="67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3875088" y="3822700"/>
            <a:ext cx="1601787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529263" y="3598863"/>
            <a:ext cx="262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100% overestimation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192713" y="5695950"/>
            <a:ext cx="1063625" cy="1905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399213" y="5453063"/>
            <a:ext cx="25288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40% underestimation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6" descr="Eq4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 bwMode="auto">
          <a:xfrm>
            <a:off x="4610100" y="1365642"/>
            <a:ext cx="3822700" cy="78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Left Bracket 22"/>
          <p:cNvSpPr/>
          <p:nvPr/>
        </p:nvSpPr>
        <p:spPr>
          <a:xfrm>
            <a:off x="3365500" y="3822700"/>
            <a:ext cx="114300" cy="1219200"/>
          </a:xfrm>
          <a:prstGeom prst="leftBracket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/>
          <p:cNvSpPr/>
          <p:nvPr/>
        </p:nvSpPr>
        <p:spPr>
          <a:xfrm>
            <a:off x="4724400" y="5295900"/>
            <a:ext cx="88900" cy="444500"/>
          </a:xfrm>
          <a:prstGeom prst="leftBracket">
            <a:avLst/>
          </a:prstGeom>
          <a:ln w="444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01BC0-7C92-754F-A913-DE0BE0D915DA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686800" cy="2103437"/>
          </a:xfrm>
        </p:spPr>
        <p:txBody>
          <a:bodyPr/>
          <a:lstStyle/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Measurable apparent</a:t>
            </a:r>
            <a:r>
              <a:rPr lang="en-US" sz="2200" dirty="0" smtClean="0"/>
              <a:t> emittance: </a:t>
            </a:r>
          </a:p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Non measurable projected </a:t>
            </a:r>
            <a:r>
              <a:rPr lang="en-US" sz="2200" dirty="0" smtClean="0"/>
              <a:t>emittance:</a:t>
            </a:r>
          </a:p>
        </p:txBody>
      </p:sp>
      <p:pic>
        <p:nvPicPr>
          <p:cNvPr id="32776" name="Picture 8" descr="Eq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6273" y="2804719"/>
            <a:ext cx="677108" cy="25665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kern="0" dirty="0" err="1">
                <a:latin typeface="Times New Roman"/>
                <a:cs typeface="Times New Roman"/>
              </a:rPr>
              <a:t>v</a:t>
            </a:r>
            <a:r>
              <a:rPr lang="en-US" sz="2400" i="1" kern="0" dirty="0">
                <a:latin typeface="+mj-lt"/>
                <a:cs typeface="Times New Roman"/>
              </a:rPr>
              <a:t>= </a:t>
            </a:r>
            <a:r>
              <a:rPr lang="en-US" sz="2400" i="1" kern="0" dirty="0">
                <a:solidFill>
                  <a:srgbClr val="000000"/>
                </a:solidFill>
                <a:latin typeface="+mj-lt"/>
                <a:cs typeface="Times New Roman"/>
              </a:rPr>
              <a:t>9</a:t>
            </a:r>
            <a:r>
              <a:rPr lang="en-US" sz="2400" i="1" kern="0" dirty="0">
                <a:latin typeface="+mj-lt"/>
                <a:cs typeface="Times New Roman"/>
              </a:rPr>
              <a:t> pm</a:t>
            </a:r>
            <a:endParaRPr lang="en-US" dirty="0">
              <a:latin typeface="+mj-lt"/>
            </a:endParaRPr>
          </a:p>
        </p:txBody>
      </p:sp>
      <p:pic>
        <p:nvPicPr>
          <p:cNvPr id="10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5380038" y="2209800"/>
            <a:ext cx="3052762" cy="67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3875088" y="3822700"/>
            <a:ext cx="1601787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529263" y="3598863"/>
            <a:ext cx="262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100% overestimation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192713" y="5695950"/>
            <a:ext cx="1063625" cy="1905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399213" y="5453063"/>
            <a:ext cx="25288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40% underestimation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6" descr="Eq4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 bwMode="auto">
          <a:xfrm>
            <a:off x="4610100" y="1365642"/>
            <a:ext cx="3822700" cy="78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Left Bracket 22"/>
          <p:cNvSpPr/>
          <p:nvPr/>
        </p:nvSpPr>
        <p:spPr>
          <a:xfrm>
            <a:off x="3365500" y="3822700"/>
            <a:ext cx="114300" cy="1219200"/>
          </a:xfrm>
          <a:prstGeom prst="leftBracket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/>
          <p:cNvSpPr/>
          <p:nvPr/>
        </p:nvSpPr>
        <p:spPr>
          <a:xfrm>
            <a:off x="4724400" y="5295900"/>
            <a:ext cx="88900" cy="444500"/>
          </a:xfrm>
          <a:prstGeom prst="leftBracket">
            <a:avLst/>
          </a:prstGeom>
          <a:ln w="444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190500" y="3810000"/>
            <a:ext cx="777875" cy="1020763"/>
          </a:xfrm>
          <a:prstGeom prst="donut">
            <a:avLst>
              <a:gd name="adj" fmla="val 111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711325" y="3489325"/>
            <a:ext cx="776288" cy="838200"/>
          </a:xfrm>
          <a:prstGeom prst="donut">
            <a:avLst>
              <a:gd name="adj" fmla="val 111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825500" y="4711701"/>
            <a:ext cx="928687" cy="868362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218407" y="4871243"/>
            <a:ext cx="1308100" cy="169863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161924" y="5616574"/>
            <a:ext cx="7178676" cy="544062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 lIns="216000" tIns="93600" rIns="108000" bIns="140400" anchor="ctr">
            <a:prstTxWarp prst="textNoShape">
              <a:avLst/>
            </a:prstTxWarp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en-US" sz="2000" b="1" i="1" dirty="0"/>
              <a:t>300% overestimation   </a:t>
            </a:r>
            <a:r>
              <a:rPr lang="en-US" sz="2000" b="1" i="1" dirty="0" err="1"/>
              <a:t>Ey(apparent</a:t>
            </a:r>
            <a:r>
              <a:rPr lang="en-US" sz="2000" b="1" i="1" dirty="0"/>
              <a:t>) Vs </a:t>
            </a:r>
            <a:r>
              <a:rPr lang="en-US" sz="20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1600" i="1" kern="0" dirty="0" err="1">
                <a:latin typeface="Times New Roman"/>
                <a:cs typeface="Times New Roman"/>
              </a:rPr>
              <a:t>v</a:t>
            </a:r>
            <a:r>
              <a:rPr lang="en-US" sz="2000" b="1" i="1" dirty="0"/>
              <a:t> (equilibrium)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229600" cy="5054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#1: In the presence of coupling we deal with vertical emittance</a:t>
            </a:r>
            <a:r>
              <a:rPr lang="en-US" sz="2800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 (plural is not a typo)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#2: Coupling correction is a linear problem not needing CPU-intense random/genetic/non-linear optimizers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#3: </a:t>
            </a:r>
            <a:r>
              <a:rPr lang="en-US" sz="2800" dirty="0" err="1" smtClean="0">
                <a:solidFill>
                  <a:schemeClr val="bg2"/>
                </a:solidFill>
              </a:rPr>
              <a:t>Guignard</a:t>
            </a:r>
            <a:r>
              <a:rPr lang="en-US" sz="2800" dirty="0" smtClean="0">
                <a:solidFill>
                  <a:schemeClr val="bg2"/>
                </a:solidFill>
              </a:rPr>
              <a:t> formulas do not apply to modern synchrotron light sources and damping rings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#4: “indirect measurements” of vertical emittance should be avoided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01BC0-7C92-754F-A913-DE0BE0D915DA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686800" cy="2103437"/>
          </a:xfrm>
        </p:spPr>
        <p:txBody>
          <a:bodyPr/>
          <a:lstStyle/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Measurable apparent</a:t>
            </a:r>
            <a:r>
              <a:rPr lang="en-US" sz="2200" dirty="0" smtClean="0"/>
              <a:t> emittance: </a:t>
            </a:r>
          </a:p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Non measurable projected </a:t>
            </a:r>
            <a:r>
              <a:rPr lang="en-US" sz="2200" dirty="0" smtClean="0"/>
              <a:t>emittance:</a:t>
            </a:r>
          </a:p>
        </p:txBody>
      </p:sp>
      <p:pic>
        <p:nvPicPr>
          <p:cNvPr id="32776" name="Picture 8" descr="Eq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6273" y="2804719"/>
            <a:ext cx="677108" cy="25665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kern="0" dirty="0" err="1">
                <a:latin typeface="Times New Roman"/>
                <a:cs typeface="Times New Roman"/>
              </a:rPr>
              <a:t>v</a:t>
            </a:r>
            <a:r>
              <a:rPr lang="en-US" sz="2400" i="1" kern="0" dirty="0">
                <a:latin typeface="+mj-lt"/>
                <a:cs typeface="Times New Roman"/>
              </a:rPr>
              <a:t>= </a:t>
            </a:r>
            <a:r>
              <a:rPr lang="en-US" sz="2400" i="1" kern="0" dirty="0">
                <a:solidFill>
                  <a:srgbClr val="000000"/>
                </a:solidFill>
                <a:latin typeface="+mj-lt"/>
                <a:cs typeface="Times New Roman"/>
              </a:rPr>
              <a:t>9</a:t>
            </a:r>
            <a:r>
              <a:rPr lang="en-US" sz="2400" i="1" kern="0" dirty="0">
                <a:latin typeface="+mj-lt"/>
                <a:cs typeface="Times New Roman"/>
              </a:rPr>
              <a:t> pm</a:t>
            </a:r>
            <a:endParaRPr lang="en-US" dirty="0">
              <a:latin typeface="+mj-lt"/>
            </a:endParaRPr>
          </a:p>
        </p:txBody>
      </p:sp>
      <p:pic>
        <p:nvPicPr>
          <p:cNvPr id="10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5380038" y="2209800"/>
            <a:ext cx="3052762" cy="67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3875088" y="3822700"/>
            <a:ext cx="1601787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529263" y="3598863"/>
            <a:ext cx="262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100% overestimation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192713" y="5695950"/>
            <a:ext cx="1063625" cy="1905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399213" y="5453063"/>
            <a:ext cx="25288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40% underestimation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6" descr="Eq4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 bwMode="auto">
          <a:xfrm>
            <a:off x="4610100" y="1365642"/>
            <a:ext cx="3822700" cy="78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Left Bracket 22"/>
          <p:cNvSpPr/>
          <p:nvPr/>
        </p:nvSpPr>
        <p:spPr>
          <a:xfrm>
            <a:off x="3365500" y="3822700"/>
            <a:ext cx="114300" cy="1219200"/>
          </a:xfrm>
          <a:prstGeom prst="leftBracket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/>
          <p:cNvSpPr/>
          <p:nvPr/>
        </p:nvSpPr>
        <p:spPr>
          <a:xfrm>
            <a:off x="4724400" y="5295900"/>
            <a:ext cx="88900" cy="444500"/>
          </a:xfrm>
          <a:prstGeom prst="leftBracket">
            <a:avLst/>
          </a:prstGeom>
          <a:ln w="444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190500" y="3810000"/>
            <a:ext cx="777875" cy="1020763"/>
          </a:xfrm>
          <a:prstGeom prst="donut">
            <a:avLst>
              <a:gd name="adj" fmla="val 111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711325" y="3489325"/>
            <a:ext cx="776288" cy="838200"/>
          </a:xfrm>
          <a:prstGeom prst="donut">
            <a:avLst>
              <a:gd name="adj" fmla="val 111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825500" y="4711701"/>
            <a:ext cx="928687" cy="868362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218407" y="4871243"/>
            <a:ext cx="1308100" cy="169863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161924" y="5616574"/>
            <a:ext cx="7178676" cy="544062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 lIns="216000" tIns="93600" rIns="108000" bIns="140400" anchor="ctr">
            <a:prstTxWarp prst="textNoShape">
              <a:avLst/>
            </a:prstTxWarp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en-US" sz="2000" b="1" i="1" dirty="0"/>
              <a:t>300% overestimation   </a:t>
            </a:r>
            <a:r>
              <a:rPr lang="en-US" sz="2000" b="1" i="1" dirty="0" err="1"/>
              <a:t>Ey(apparent</a:t>
            </a:r>
            <a:r>
              <a:rPr lang="en-US" sz="2000" b="1" i="1" dirty="0"/>
              <a:t>) Vs </a:t>
            </a:r>
            <a:r>
              <a:rPr lang="en-US" sz="20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1600" i="1" kern="0" dirty="0" err="1">
                <a:latin typeface="Times New Roman"/>
                <a:cs typeface="Times New Roman"/>
              </a:rPr>
              <a:t>v</a:t>
            </a:r>
            <a:r>
              <a:rPr lang="en-US" sz="2000" b="1" i="1" dirty="0"/>
              <a:t> (equilibrium)</a:t>
            </a:r>
          </a:p>
        </p:txBody>
      </p:sp>
      <p:pic>
        <p:nvPicPr>
          <p:cNvPr id="24" name="Picture 8" descr="Eq1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rcRect/>
          <a:stretch>
            <a:fillRect/>
          </a:stretch>
        </p:blipFill>
        <p:spPr bwMode="auto">
          <a:xfrm>
            <a:off x="203200" y="2601913"/>
            <a:ext cx="5895777" cy="36591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01BC0-7C92-754F-A913-DE0BE0D915DA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emittance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686800" cy="2103437"/>
          </a:xfrm>
        </p:spPr>
        <p:txBody>
          <a:bodyPr/>
          <a:lstStyle/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Measurable apparent</a:t>
            </a:r>
            <a:r>
              <a:rPr lang="en-US" sz="2200" dirty="0" smtClean="0"/>
              <a:t> emittance: </a:t>
            </a:r>
          </a:p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Non measurable projected </a:t>
            </a:r>
            <a:r>
              <a:rPr lang="en-US" sz="2200" dirty="0" smtClean="0"/>
              <a:t>emittance:</a:t>
            </a:r>
          </a:p>
        </p:txBody>
      </p:sp>
      <p:pic>
        <p:nvPicPr>
          <p:cNvPr id="32776" name="Picture 8" descr="Eq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6273" y="2804719"/>
            <a:ext cx="677108" cy="25665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kern="0" dirty="0" err="1">
                <a:latin typeface="Times New Roman"/>
                <a:cs typeface="Times New Roman"/>
              </a:rPr>
              <a:t>v</a:t>
            </a:r>
            <a:r>
              <a:rPr lang="en-US" sz="2400" i="1" kern="0" dirty="0">
                <a:latin typeface="+mj-lt"/>
                <a:cs typeface="Times New Roman"/>
              </a:rPr>
              <a:t>= </a:t>
            </a:r>
            <a:r>
              <a:rPr lang="en-US" sz="2400" i="1" kern="0" dirty="0">
                <a:solidFill>
                  <a:srgbClr val="000000"/>
                </a:solidFill>
                <a:latin typeface="+mj-lt"/>
                <a:cs typeface="Times New Roman"/>
              </a:rPr>
              <a:t>9</a:t>
            </a:r>
            <a:r>
              <a:rPr lang="en-US" sz="2400" i="1" kern="0" dirty="0">
                <a:latin typeface="+mj-lt"/>
                <a:cs typeface="Times New Roman"/>
              </a:rPr>
              <a:t> pm</a:t>
            </a:r>
            <a:endParaRPr lang="en-US" dirty="0">
              <a:latin typeface="+mj-lt"/>
            </a:endParaRPr>
          </a:p>
        </p:txBody>
      </p:sp>
      <p:pic>
        <p:nvPicPr>
          <p:cNvPr id="10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5380038" y="2209800"/>
            <a:ext cx="3052762" cy="67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>
            <a:off x="3875088" y="3822700"/>
            <a:ext cx="1601787" cy="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529263" y="3598863"/>
            <a:ext cx="2625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/>
              <a:t>100% overestimation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192713" y="5695950"/>
            <a:ext cx="1063625" cy="1905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399213" y="5453063"/>
            <a:ext cx="25288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</a:rPr>
              <a:t>40% underestimation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7" name="Picture 6" descr="Eq4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 bwMode="auto">
          <a:xfrm>
            <a:off x="4610100" y="1365642"/>
            <a:ext cx="3822700" cy="78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Left Bracket 22"/>
          <p:cNvSpPr/>
          <p:nvPr/>
        </p:nvSpPr>
        <p:spPr>
          <a:xfrm>
            <a:off x="3365500" y="3822700"/>
            <a:ext cx="114300" cy="1219200"/>
          </a:xfrm>
          <a:prstGeom prst="leftBracket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/>
          <p:cNvSpPr/>
          <p:nvPr/>
        </p:nvSpPr>
        <p:spPr>
          <a:xfrm>
            <a:off x="4724400" y="5295900"/>
            <a:ext cx="88900" cy="444500"/>
          </a:xfrm>
          <a:prstGeom prst="leftBracket">
            <a:avLst/>
          </a:prstGeom>
          <a:ln w="4445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190500" y="3810000"/>
            <a:ext cx="777875" cy="1020763"/>
          </a:xfrm>
          <a:prstGeom prst="donut">
            <a:avLst>
              <a:gd name="adj" fmla="val 111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711325" y="3489325"/>
            <a:ext cx="776288" cy="838200"/>
          </a:xfrm>
          <a:prstGeom prst="donut">
            <a:avLst>
              <a:gd name="adj" fmla="val 111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825500" y="4711701"/>
            <a:ext cx="928687" cy="868362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218407" y="4871243"/>
            <a:ext cx="1308100" cy="169863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161924" y="5616574"/>
            <a:ext cx="7178676" cy="544062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 lIns="216000" tIns="93600" rIns="108000" bIns="140400" anchor="ctr">
            <a:prstTxWarp prst="textNoShape">
              <a:avLst/>
            </a:prstTxWarp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lang="en-US" sz="2000" b="1" i="1" dirty="0"/>
              <a:t>300% overestimation   </a:t>
            </a:r>
            <a:r>
              <a:rPr lang="en-US" sz="2000" b="1" i="1" dirty="0" err="1"/>
              <a:t>Ey(apparent</a:t>
            </a:r>
            <a:r>
              <a:rPr lang="en-US" sz="2000" b="1" i="1" dirty="0"/>
              <a:t>) Vs </a:t>
            </a:r>
            <a:r>
              <a:rPr lang="en-US" sz="20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1600" i="1" kern="0" dirty="0" err="1">
                <a:latin typeface="Times New Roman"/>
                <a:cs typeface="Times New Roman"/>
              </a:rPr>
              <a:t>v</a:t>
            </a:r>
            <a:r>
              <a:rPr lang="en-US" sz="2000" b="1" i="1" dirty="0"/>
              <a:t> (equilibrium)</a:t>
            </a:r>
          </a:p>
        </p:txBody>
      </p:sp>
      <p:pic>
        <p:nvPicPr>
          <p:cNvPr id="24" name="Picture 8" descr="Eq1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rcRect/>
          <a:stretch>
            <a:fillRect/>
          </a:stretch>
        </p:blipFill>
        <p:spPr bwMode="auto">
          <a:xfrm>
            <a:off x="203200" y="2601913"/>
            <a:ext cx="5895777" cy="36591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261100" y="1739901"/>
            <a:ext cx="2832100" cy="3962399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4000" b="1" kern="0" dirty="0" smtClean="0">
                <a:latin typeface="+mn-lt"/>
              </a:rPr>
              <a:t>Which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“vertical emittance” shall we choose, then?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Eq4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610100" y="1365642"/>
            <a:ext cx="3822700" cy="78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CABE7-404B-6D4F-A8DE-2768DE12118F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686800" cy="2103437"/>
          </a:xfrm>
        </p:spPr>
        <p:txBody>
          <a:bodyPr/>
          <a:lstStyle/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Measurable apparent</a:t>
            </a:r>
            <a:r>
              <a:rPr lang="en-US" sz="2200" dirty="0" smtClean="0"/>
              <a:t> emittance: </a:t>
            </a:r>
          </a:p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Non measurable projected </a:t>
            </a:r>
            <a:r>
              <a:rPr lang="en-US" sz="2200" dirty="0" smtClean="0"/>
              <a:t>emittance: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273" y="2804719"/>
            <a:ext cx="677108" cy="25665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kern="0" dirty="0" err="1">
                <a:latin typeface="Times New Roman"/>
                <a:cs typeface="Times New Roman"/>
              </a:rPr>
              <a:t>v</a:t>
            </a:r>
            <a:r>
              <a:rPr lang="en-US" sz="2400" i="1" kern="0" dirty="0">
                <a:latin typeface="+mj-lt"/>
                <a:cs typeface="Times New Roman"/>
              </a:rPr>
              <a:t>= 9 pm</a:t>
            </a:r>
            <a:endParaRPr lang="en-US" dirty="0">
              <a:latin typeface="+mj-lt"/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3676650" y="1812925"/>
            <a:ext cx="831850" cy="777875"/>
          </a:xfrm>
          <a:prstGeom prst="curvedRightArrow">
            <a:avLst/>
          </a:prstGeom>
          <a:ln w="69850">
            <a:solidFill>
              <a:srgbClr val="0000FF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976" name="TextBox 24"/>
          <p:cNvSpPr txBox="1">
            <a:spLocks noChangeArrowheads="1"/>
          </p:cNvSpPr>
          <p:nvPr/>
        </p:nvSpPr>
        <p:spPr bwMode="auto">
          <a:xfrm>
            <a:off x="385763" y="1931988"/>
            <a:ext cx="30748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Average over the ring</a:t>
            </a:r>
          </a:p>
        </p:txBody>
      </p:sp>
      <p:pic>
        <p:nvPicPr>
          <p:cNvPr id="18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5380038" y="2209800"/>
            <a:ext cx="3052762" cy="67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71" name="TextBox 11"/>
          <p:cNvSpPr txBox="1">
            <a:spLocks noChangeArrowheads="1"/>
          </p:cNvSpPr>
          <p:nvPr/>
        </p:nvSpPr>
        <p:spPr bwMode="auto">
          <a:xfrm>
            <a:off x="4467225" y="1592263"/>
            <a:ext cx="1166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 </a:t>
            </a:r>
            <a:r>
              <a:rPr lang="en-US" sz="2000" b="1" dirty="0" smtClean="0">
                <a:solidFill>
                  <a:srgbClr val="0000FF"/>
                </a:solidFill>
              </a:rPr>
              <a:t>       </a:t>
            </a:r>
            <a:r>
              <a:rPr lang="en-US" sz="2000" b="1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5280025" y="2354263"/>
            <a:ext cx="1166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 </a:t>
            </a:r>
            <a:r>
              <a:rPr lang="en-US" sz="2000" b="1" dirty="0" smtClean="0">
                <a:solidFill>
                  <a:srgbClr val="0000FF"/>
                </a:solidFill>
              </a:rPr>
              <a:t>       </a:t>
            </a:r>
            <a:r>
              <a:rPr lang="en-US" sz="2000" b="1" dirty="0">
                <a:solidFill>
                  <a:srgbClr val="0000FF"/>
                </a:solidFill>
              </a:rPr>
              <a:t>&gt;</a:t>
            </a:r>
          </a:p>
        </p:txBody>
      </p:sp>
      <p:pic>
        <p:nvPicPr>
          <p:cNvPr id="16" name="Picture 8" descr="Eq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Eq4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610100" y="1365642"/>
            <a:ext cx="3822700" cy="78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CABE7-404B-6D4F-A8DE-2768DE12118F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686800" cy="2103437"/>
          </a:xfrm>
        </p:spPr>
        <p:txBody>
          <a:bodyPr/>
          <a:lstStyle/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Measurable apparent</a:t>
            </a:r>
            <a:r>
              <a:rPr lang="en-US" sz="2200" dirty="0" smtClean="0"/>
              <a:t> emittance: </a:t>
            </a:r>
          </a:p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Non measurable projected </a:t>
            </a:r>
            <a:r>
              <a:rPr lang="en-US" sz="2200" dirty="0" smtClean="0"/>
              <a:t>emittance: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273" y="2804719"/>
            <a:ext cx="677108" cy="25665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kern="0" dirty="0" err="1">
                <a:latin typeface="Times New Roman"/>
                <a:cs typeface="Times New Roman"/>
              </a:rPr>
              <a:t>v</a:t>
            </a:r>
            <a:r>
              <a:rPr lang="en-US" sz="2400" i="1" kern="0" dirty="0">
                <a:latin typeface="+mj-lt"/>
                <a:cs typeface="Times New Roman"/>
              </a:rPr>
              <a:t>= 9 pm</a:t>
            </a:r>
            <a:endParaRPr lang="en-US" dirty="0">
              <a:latin typeface="+mj-lt"/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3676650" y="1812925"/>
            <a:ext cx="831850" cy="777875"/>
          </a:xfrm>
          <a:prstGeom prst="curvedRightArrow">
            <a:avLst/>
          </a:prstGeom>
          <a:ln w="69850">
            <a:solidFill>
              <a:srgbClr val="0000FF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976" name="TextBox 24"/>
          <p:cNvSpPr txBox="1">
            <a:spLocks noChangeArrowheads="1"/>
          </p:cNvSpPr>
          <p:nvPr/>
        </p:nvSpPr>
        <p:spPr bwMode="auto">
          <a:xfrm>
            <a:off x="385763" y="1931988"/>
            <a:ext cx="30748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Average over the ring</a:t>
            </a:r>
          </a:p>
        </p:txBody>
      </p:sp>
      <p:pic>
        <p:nvPicPr>
          <p:cNvPr id="18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5380038" y="2209800"/>
            <a:ext cx="3052762" cy="67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71" name="TextBox 11"/>
          <p:cNvSpPr txBox="1">
            <a:spLocks noChangeArrowheads="1"/>
          </p:cNvSpPr>
          <p:nvPr/>
        </p:nvSpPr>
        <p:spPr bwMode="auto">
          <a:xfrm>
            <a:off x="4467225" y="1592263"/>
            <a:ext cx="1166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 </a:t>
            </a:r>
            <a:r>
              <a:rPr lang="en-US" sz="2000" b="1" dirty="0" smtClean="0">
                <a:solidFill>
                  <a:srgbClr val="0000FF"/>
                </a:solidFill>
              </a:rPr>
              <a:t>       </a:t>
            </a:r>
            <a:r>
              <a:rPr lang="en-US" sz="2000" b="1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5280025" y="2354263"/>
            <a:ext cx="1166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 </a:t>
            </a:r>
            <a:r>
              <a:rPr lang="en-US" sz="2000" b="1" dirty="0" smtClean="0">
                <a:solidFill>
                  <a:srgbClr val="0000FF"/>
                </a:solidFill>
              </a:rPr>
              <a:t>       </a:t>
            </a:r>
            <a:r>
              <a:rPr lang="en-US" sz="2000" b="1" dirty="0">
                <a:solidFill>
                  <a:srgbClr val="0000FF"/>
                </a:solidFill>
              </a:rPr>
              <a:t>&gt;</a:t>
            </a:r>
          </a:p>
        </p:txBody>
      </p:sp>
      <p:pic>
        <p:nvPicPr>
          <p:cNvPr id="16" name="Picture 8" descr="Eq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6" descr="Eq4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rcRect/>
          <a:stretch>
            <a:fillRect/>
          </a:stretch>
        </p:blipFill>
        <p:spPr bwMode="auto">
          <a:xfrm>
            <a:off x="1280191" y="3770313"/>
            <a:ext cx="7152610" cy="9993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5283200" y="4000500"/>
            <a:ext cx="2514600" cy="5969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83200" y="3975100"/>
            <a:ext cx="2514600" cy="635000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Eq4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610100" y="1365642"/>
            <a:ext cx="3822700" cy="78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CABE7-404B-6D4F-A8DE-2768DE12118F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686800" cy="2103437"/>
          </a:xfrm>
        </p:spPr>
        <p:txBody>
          <a:bodyPr/>
          <a:lstStyle/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Measurable apparent</a:t>
            </a:r>
            <a:r>
              <a:rPr lang="en-US" sz="2200" dirty="0" smtClean="0"/>
              <a:t> emittance: </a:t>
            </a:r>
          </a:p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Non measurable projected </a:t>
            </a:r>
            <a:r>
              <a:rPr lang="en-US" sz="2200" dirty="0" smtClean="0"/>
              <a:t>emittance:</a:t>
            </a:r>
          </a:p>
        </p:txBody>
      </p:sp>
      <p:pic>
        <p:nvPicPr>
          <p:cNvPr id="40968" name="Picture 8" descr="Eq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6273" y="2804719"/>
            <a:ext cx="677108" cy="25665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kern="0" dirty="0" err="1">
                <a:latin typeface="Times New Roman"/>
                <a:cs typeface="Times New Roman"/>
              </a:rPr>
              <a:t>v</a:t>
            </a:r>
            <a:r>
              <a:rPr lang="en-US" sz="2400" i="1" kern="0" dirty="0">
                <a:latin typeface="+mj-lt"/>
                <a:cs typeface="Times New Roman"/>
              </a:rPr>
              <a:t>= 9 pm</a:t>
            </a:r>
            <a:endParaRPr lang="en-US" dirty="0">
              <a:latin typeface="+mj-lt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5873750" y="3386138"/>
            <a:ext cx="2301875" cy="1270000"/>
          </a:xfrm>
          <a:prstGeom prst="donut">
            <a:avLst>
              <a:gd name="adj" fmla="val 449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3676650" y="1812925"/>
            <a:ext cx="831850" cy="777875"/>
          </a:xfrm>
          <a:prstGeom prst="curvedRightArrow">
            <a:avLst/>
          </a:prstGeom>
          <a:ln w="69850">
            <a:solidFill>
              <a:srgbClr val="0000FF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976" name="TextBox 24"/>
          <p:cNvSpPr txBox="1">
            <a:spLocks noChangeArrowheads="1"/>
          </p:cNvSpPr>
          <p:nvPr/>
        </p:nvSpPr>
        <p:spPr bwMode="auto">
          <a:xfrm>
            <a:off x="385763" y="1931988"/>
            <a:ext cx="30748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Average over the ring</a:t>
            </a:r>
          </a:p>
        </p:txBody>
      </p:sp>
      <p:pic>
        <p:nvPicPr>
          <p:cNvPr id="18" name="Picture 7" descr="Eq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 bwMode="auto">
          <a:xfrm>
            <a:off x="5380038" y="2209800"/>
            <a:ext cx="3052762" cy="67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71" name="TextBox 11"/>
          <p:cNvSpPr txBox="1">
            <a:spLocks noChangeArrowheads="1"/>
          </p:cNvSpPr>
          <p:nvPr/>
        </p:nvSpPr>
        <p:spPr bwMode="auto">
          <a:xfrm>
            <a:off x="4467225" y="1592263"/>
            <a:ext cx="1166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 </a:t>
            </a:r>
            <a:r>
              <a:rPr lang="en-US" sz="2000" b="1" dirty="0" smtClean="0">
                <a:solidFill>
                  <a:srgbClr val="0000FF"/>
                </a:solidFill>
              </a:rPr>
              <a:t>       </a:t>
            </a:r>
            <a:r>
              <a:rPr lang="en-US" sz="2000" b="1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5280025" y="2354263"/>
            <a:ext cx="1166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 </a:t>
            </a:r>
            <a:r>
              <a:rPr lang="en-US" sz="2000" b="1" dirty="0" smtClean="0">
                <a:solidFill>
                  <a:srgbClr val="0000FF"/>
                </a:solidFill>
              </a:rPr>
              <a:t>       </a:t>
            </a:r>
            <a:r>
              <a:rPr lang="en-US" sz="2000" b="1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Eq4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610100" y="1365642"/>
            <a:ext cx="3822700" cy="784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CABE7-404B-6D4F-A8DE-2768DE12118F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 coupling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686800" cy="2103437"/>
          </a:xfrm>
        </p:spPr>
        <p:txBody>
          <a:bodyPr/>
          <a:lstStyle/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Measurable apparent</a:t>
            </a:r>
            <a:r>
              <a:rPr lang="en-US" sz="2200" dirty="0" smtClean="0"/>
              <a:t> emittance: </a:t>
            </a:r>
          </a:p>
          <a:p>
            <a:pPr eaLnBrk="1" hangingPunct="1">
              <a:spcAft>
                <a:spcPts val="4200"/>
              </a:spcAft>
              <a:buFontTx/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Non measurable projected </a:t>
            </a:r>
            <a:r>
              <a:rPr lang="en-US" sz="2200" dirty="0" smtClean="0"/>
              <a:t>emittance:</a:t>
            </a:r>
          </a:p>
        </p:txBody>
      </p:sp>
      <p:pic>
        <p:nvPicPr>
          <p:cNvPr id="40968" name="Picture 8" descr="Eq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6273" y="2804719"/>
            <a:ext cx="677108" cy="256658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3200" kern="0" dirty="0" err="1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kern="0" dirty="0" err="1">
                <a:latin typeface="Times New Roman"/>
                <a:cs typeface="Times New Roman"/>
              </a:rPr>
              <a:t>v</a:t>
            </a:r>
            <a:r>
              <a:rPr lang="en-US" sz="2400" i="1" kern="0" dirty="0">
                <a:latin typeface="+mj-lt"/>
                <a:cs typeface="Times New Roman"/>
              </a:rPr>
              <a:t>= 9 pm</a:t>
            </a:r>
            <a:endParaRPr lang="en-US" dirty="0">
              <a:latin typeface="+mj-lt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5873750" y="3386138"/>
            <a:ext cx="2301875" cy="1270000"/>
          </a:xfrm>
          <a:prstGeom prst="donut">
            <a:avLst>
              <a:gd name="adj" fmla="val 449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3676650" y="1812925"/>
            <a:ext cx="831850" cy="777875"/>
          </a:xfrm>
          <a:prstGeom prst="curvedRightArrow">
            <a:avLst/>
          </a:prstGeom>
          <a:ln w="69850">
            <a:solidFill>
              <a:srgbClr val="0000FF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7" descr="Eq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 bwMode="auto">
          <a:xfrm>
            <a:off x="5380038" y="2209800"/>
            <a:ext cx="3052762" cy="673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0971" name="TextBox 11"/>
          <p:cNvSpPr txBox="1">
            <a:spLocks noChangeArrowheads="1"/>
          </p:cNvSpPr>
          <p:nvPr/>
        </p:nvSpPr>
        <p:spPr bwMode="auto">
          <a:xfrm>
            <a:off x="4467225" y="1592263"/>
            <a:ext cx="1166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 </a:t>
            </a:r>
            <a:r>
              <a:rPr lang="en-US" sz="2000" b="1" dirty="0" smtClean="0">
                <a:solidFill>
                  <a:srgbClr val="0000FF"/>
                </a:solidFill>
              </a:rPr>
              <a:t>       </a:t>
            </a:r>
            <a:r>
              <a:rPr lang="en-US" sz="2000" b="1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5280025" y="2354263"/>
            <a:ext cx="11668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 </a:t>
            </a:r>
            <a:r>
              <a:rPr lang="en-US" sz="2000" b="1" dirty="0" smtClean="0">
                <a:solidFill>
                  <a:srgbClr val="0000FF"/>
                </a:solidFill>
              </a:rPr>
              <a:t>       </a:t>
            </a:r>
            <a:r>
              <a:rPr lang="en-US" sz="2000" b="1" dirty="0">
                <a:solidFill>
                  <a:srgbClr val="0000FF"/>
                </a:solidFill>
              </a:rPr>
              <a:t>&gt;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88925" y="2895600"/>
            <a:ext cx="5286375" cy="3682292"/>
          </a:xfrm>
          <a:prstGeom prst="rect">
            <a:avLst/>
          </a:prstGeom>
          <a:solidFill>
            <a:srgbClr val="FFFF00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square" lIns="216000" tIns="93600" rIns="216000" bIns="93600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i="1" dirty="0" smtClean="0"/>
              <a:t>Definition of vertical emittance @ ESRF:</a:t>
            </a:r>
          </a:p>
          <a:p>
            <a:pPr algn="ctr">
              <a:spcAft>
                <a:spcPts val="1800"/>
              </a:spcAft>
            </a:pPr>
            <a:endParaRPr lang="en-US" sz="3600" b="1" i="1" dirty="0" smtClean="0"/>
          </a:p>
          <a:p>
            <a:pPr algn="ctr">
              <a:spcAft>
                <a:spcPts val="600"/>
              </a:spcAft>
            </a:pPr>
            <a:endParaRPr lang="en-US" b="1" i="1" dirty="0" smtClean="0"/>
          </a:p>
          <a:p>
            <a:pPr algn="ctr">
              <a:spcAft>
                <a:spcPts val="3600"/>
              </a:spcAft>
            </a:pPr>
            <a:endParaRPr lang="en-US" b="1" i="1" dirty="0" smtClean="0"/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More details in PRSTAB-14-012804 (2011)  </a:t>
            </a:r>
            <a:endParaRPr lang="en-US" b="1" i="1" dirty="0" smtClean="0"/>
          </a:p>
          <a:p>
            <a:pPr algn="ctr">
              <a:spcAft>
                <a:spcPts val="1800"/>
              </a:spcAft>
            </a:pPr>
            <a:endParaRPr lang="en-US" sz="3600" b="1" i="1" dirty="0"/>
          </a:p>
        </p:txBody>
      </p:sp>
      <p:pic>
        <p:nvPicPr>
          <p:cNvPr id="20" name="Picture 19" descr="Eq9-1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tretch>
            <a:fillRect/>
          </a:stretch>
        </p:blipFill>
        <p:spPr>
          <a:xfrm>
            <a:off x="431800" y="4173097"/>
            <a:ext cx="4787900" cy="901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Picture 20" descr="Eq9-1.gif"/>
          <p:cNvPicPr>
            <a:picLocks noChangeAspect="1"/>
          </p:cNvPicPr>
          <p:nvPr/>
        </p:nvPicPr>
        <p:blipFill>
          <a:blip r:embed="rId7">
            <a:lum bright="-30000" contrast="50000"/>
          </a:blip>
          <a:stretch>
            <a:fillRect/>
          </a:stretch>
        </p:blipFill>
        <p:spPr>
          <a:xfrm>
            <a:off x="457936" y="5239897"/>
            <a:ext cx="4456227" cy="901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85763" y="1931988"/>
            <a:ext cx="30748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</a:rPr>
              <a:t>Average over the ring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229600" cy="5054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#1: In the presence of coupling we deal with vertical emittance</a:t>
            </a:r>
            <a:r>
              <a:rPr lang="en-US" sz="2800" u="sng" dirty="0" smtClean="0">
                <a:solidFill>
                  <a:schemeClr val="bg2"/>
                </a:solidFill>
              </a:rPr>
              <a:t>s</a:t>
            </a:r>
            <a:r>
              <a:rPr lang="en-US" sz="2800" dirty="0" smtClean="0">
                <a:solidFill>
                  <a:schemeClr val="bg2"/>
                </a:solidFill>
              </a:rPr>
              <a:t> (plural is not a typo)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#2: Coupling correction is a linear problem not needing CPU-intense random/genetic/non-linear optimizers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#3: </a:t>
            </a:r>
            <a:r>
              <a:rPr lang="en-US" sz="2800" dirty="0" err="1" smtClean="0">
                <a:solidFill>
                  <a:schemeClr val="bg2"/>
                </a:solidFill>
              </a:rPr>
              <a:t>Guignard</a:t>
            </a:r>
            <a:r>
              <a:rPr lang="en-US" sz="2800" dirty="0" smtClean="0">
                <a:solidFill>
                  <a:schemeClr val="bg2"/>
                </a:solidFill>
              </a:rPr>
              <a:t> formulas do not apply to modern synchrotron light sources and damping rings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#4: “indirect measurements” of vertical emittance should be avoided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00C43F-3D0B-6E42-8836-C5E57C06AB9A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Vertical emittance reduction in the storage ring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5106987"/>
          </a:xfrm>
        </p:spPr>
        <p:txBody>
          <a:bodyPr/>
          <a:lstStyle/>
          <a:p>
            <a:r>
              <a:rPr lang="en-US" sz="2600" dirty="0" smtClean="0"/>
              <a:t>Coupling (</a:t>
            </a:r>
            <a:r>
              <a:rPr lang="en-US" sz="2600" dirty="0" err="1" smtClean="0"/>
              <a:t>x-y</a:t>
            </a:r>
            <a:r>
              <a:rPr lang="en-US" sz="2600" dirty="0" smtClean="0"/>
              <a:t> &amp; </a:t>
            </a:r>
            <a:r>
              <a:rPr lang="en-US" sz="2600" dirty="0" err="1" smtClean="0"/>
              <a:t>y-δ</a:t>
            </a:r>
            <a:r>
              <a:rPr lang="en-US" sz="2600" dirty="0" smtClean="0"/>
              <a:t>) correction @ ESRF SR is carried out with independent skew quadrupoles (V=</a:t>
            </a:r>
            <a:r>
              <a:rPr lang="en-US" sz="2600" dirty="0" smtClean="0">
                <a:solidFill>
                  <a:srgbClr val="000000"/>
                </a:solidFill>
              </a:rPr>
              <a:t>J</a:t>
            </a:r>
            <a:r>
              <a:rPr lang="en-US" sz="2600" baseline="-25000" dirty="0" smtClean="0">
                <a:solidFill>
                  <a:srgbClr val="000000"/>
                </a:solidFill>
              </a:rPr>
              <a:t>1</a:t>
            </a:r>
            <a:r>
              <a:rPr lang="en-US" sz="2600" dirty="0" smtClean="0">
                <a:solidFill>
                  <a:srgbClr val="000000"/>
                </a:solidFill>
              </a:rPr>
              <a:t>xy</a:t>
            </a:r>
            <a:r>
              <a:rPr lang="en-US" sz="2600" dirty="0" smtClean="0"/>
              <a:t>) distributed along the machine.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BEB783-6EF6-2C40-A755-BFD236AB2A14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Vertical emittance reduction in the storage ring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5106987"/>
          </a:xfrm>
        </p:spPr>
        <p:txBody>
          <a:bodyPr/>
          <a:lstStyle/>
          <a:p>
            <a:r>
              <a:rPr lang="en-US" sz="2600" dirty="0" smtClean="0"/>
              <a:t>Coupling (</a:t>
            </a:r>
            <a:r>
              <a:rPr lang="en-US" sz="2600" dirty="0" err="1" smtClean="0"/>
              <a:t>x-y</a:t>
            </a:r>
            <a:r>
              <a:rPr lang="en-US" sz="2600" dirty="0" smtClean="0"/>
              <a:t> &amp; </a:t>
            </a:r>
            <a:r>
              <a:rPr lang="en-US" sz="2600" dirty="0" err="1" smtClean="0"/>
              <a:t>y-δ</a:t>
            </a:r>
            <a:r>
              <a:rPr lang="en-US" sz="2600" dirty="0" smtClean="0"/>
              <a:t>) correction @ ESRF SR is carried out with independent skew quadrupoles (V=</a:t>
            </a:r>
            <a:r>
              <a:rPr lang="en-US" sz="2600" dirty="0" smtClean="0">
                <a:solidFill>
                  <a:srgbClr val="000000"/>
                </a:solidFill>
              </a:rPr>
              <a:t>J</a:t>
            </a:r>
            <a:r>
              <a:rPr lang="en-US" sz="2600" baseline="-25000" dirty="0" smtClean="0">
                <a:solidFill>
                  <a:srgbClr val="000000"/>
                </a:solidFill>
              </a:rPr>
              <a:t>1</a:t>
            </a:r>
            <a:r>
              <a:rPr lang="en-US" sz="2600" dirty="0" smtClean="0">
                <a:solidFill>
                  <a:srgbClr val="000000"/>
                </a:solidFill>
              </a:rPr>
              <a:t>xy)</a:t>
            </a:r>
            <a:r>
              <a:rPr lang="en-US" sz="2600" dirty="0" smtClean="0"/>
              <a:t> distributed along the machine.</a:t>
            </a:r>
          </a:p>
          <a:p>
            <a:r>
              <a:rPr lang="en-US" sz="2600" dirty="0" smtClean="0"/>
              <a:t>Until 2009 their currents were computed by trying to </a:t>
            </a:r>
            <a:r>
              <a:rPr lang="en-US" sz="2600" dirty="0" smtClean="0">
                <a:solidFill>
                  <a:srgbClr val="FF0000"/>
                </a:solidFill>
              </a:rPr>
              <a:t>minimize the apparent vertical emittance </a:t>
            </a:r>
            <a:r>
              <a:rPr lang="en-US" sz="2600" dirty="0" smtClean="0">
                <a:solidFill>
                  <a:srgbClr val="000000"/>
                </a:solidFill>
              </a:rPr>
              <a:t>along the machine</a:t>
            </a:r>
            <a:r>
              <a:rPr lang="en-US" sz="2600" dirty="0" smtClean="0"/>
              <a:t> </a:t>
            </a:r>
            <a:r>
              <a:rPr lang="en-US" sz="2600" dirty="0" err="1" smtClean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non-linear fitting</a:t>
            </a:r>
          </a:p>
          <a:p>
            <a:pPr>
              <a:buFontTx/>
              <a:buNone/>
            </a:pPr>
            <a:r>
              <a:rPr lang="en-US" sz="2600" dirty="0" smtClean="0"/>
              <a:t>		- time consuming </a:t>
            </a:r>
          </a:p>
          <a:p>
            <a:pPr>
              <a:buFontTx/>
              <a:buNone/>
            </a:pPr>
            <a:r>
              <a:rPr lang="en-US" sz="2600" dirty="0" smtClean="0"/>
              <a:t>		- may get stuck into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600" dirty="0" smtClean="0"/>
              <a:t>		  local minimum value</a:t>
            </a:r>
          </a:p>
        </p:txBody>
      </p:sp>
      <p:pic>
        <p:nvPicPr>
          <p:cNvPr id="69638" name="Picture 6" descr="emitt_reduc_nonli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913" y="3705225"/>
            <a:ext cx="30638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9400" y="6172200"/>
            <a:ext cx="561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Details and formulas in PRSTAB-14-012804 (2011)  </a:t>
            </a:r>
            <a:endParaRPr lang="en-US" b="1" i="1" dirty="0" smtClean="0">
              <a:solidFill>
                <a:srgbClr val="660066"/>
              </a:solidFill>
            </a:endParaRPr>
          </a:p>
          <a:p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A9436-4777-4849-9D7B-9377A956B80B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Vertical emittance reduction in the storage ring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4333875"/>
          </a:xfrm>
        </p:spPr>
        <p:txBody>
          <a:bodyPr>
            <a:spAutoFit/>
          </a:bodyPr>
          <a:lstStyle/>
          <a:p>
            <a:r>
              <a:rPr lang="en-US" sz="2600" dirty="0" smtClean="0"/>
              <a:t>Coupling (</a:t>
            </a:r>
            <a:r>
              <a:rPr lang="en-US" sz="2600" dirty="0" err="1" smtClean="0"/>
              <a:t>x-y</a:t>
            </a:r>
            <a:r>
              <a:rPr lang="en-US" sz="2600" dirty="0" smtClean="0"/>
              <a:t> &amp; </a:t>
            </a:r>
            <a:r>
              <a:rPr lang="en-US" sz="2600" dirty="0" err="1" smtClean="0"/>
              <a:t>y-δ</a:t>
            </a:r>
            <a:r>
              <a:rPr lang="en-US" sz="2600" dirty="0" smtClean="0"/>
              <a:t>) correction @ ESRF SR is carried out with independent skew quadrupoles (V=</a:t>
            </a:r>
            <a:r>
              <a:rPr lang="en-US" sz="2600" dirty="0" smtClean="0">
                <a:solidFill>
                  <a:srgbClr val="000000"/>
                </a:solidFill>
              </a:rPr>
              <a:t>J</a:t>
            </a:r>
            <a:r>
              <a:rPr lang="en-US" sz="2600" baseline="-25000" dirty="0" smtClean="0">
                <a:solidFill>
                  <a:srgbClr val="000000"/>
                </a:solidFill>
              </a:rPr>
              <a:t>1</a:t>
            </a:r>
            <a:r>
              <a:rPr lang="en-US" sz="2600" dirty="0" smtClean="0">
                <a:solidFill>
                  <a:srgbClr val="000000"/>
                </a:solidFill>
              </a:rPr>
              <a:t>xy</a:t>
            </a:r>
            <a:r>
              <a:rPr lang="en-US" sz="2600" dirty="0" smtClean="0"/>
              <a:t>) distributed along the machine.</a:t>
            </a:r>
          </a:p>
          <a:p>
            <a:r>
              <a:rPr lang="en-US" sz="2600" dirty="0" smtClean="0"/>
              <a:t>As of 2010 their currents are computed by trying to </a:t>
            </a:r>
            <a:r>
              <a:rPr lang="en-US" sz="2600" dirty="0" smtClean="0">
                <a:solidFill>
                  <a:srgbClr val="008000"/>
                </a:solidFill>
              </a:rPr>
              <a:t>minimize</a:t>
            </a:r>
            <a:r>
              <a:rPr lang="en-US" sz="2600" dirty="0" smtClean="0"/>
              <a:t> other quantities: </a:t>
            </a:r>
            <a:r>
              <a:rPr lang="en-US" sz="2600" dirty="0" smtClean="0">
                <a:solidFill>
                  <a:srgbClr val="008000"/>
                </a:solidFill>
              </a:rPr>
              <a:t>Resonance Driving Terms</a:t>
            </a:r>
            <a:r>
              <a:rPr lang="en-US" sz="2600" dirty="0" smtClean="0"/>
              <a:t>, </a:t>
            </a:r>
            <a:r>
              <a:rPr lang="en-US" dirty="0" smtClean="0"/>
              <a:t>obtained from orbit measurements</a:t>
            </a:r>
            <a:r>
              <a:rPr lang="en-US" sz="2600" dirty="0" smtClean="0"/>
              <a:t> (</a:t>
            </a:r>
            <a:r>
              <a:rPr lang="en-US" sz="2600" dirty="0" smtClean="0">
                <a:solidFill>
                  <a:srgbClr val="000000"/>
                </a:solidFill>
              </a:rPr>
              <a:t>for </a:t>
            </a:r>
            <a:r>
              <a:rPr lang="en-US" sz="2600" dirty="0" err="1" smtClean="0">
                <a:solidFill>
                  <a:srgbClr val="000000"/>
                </a:solidFill>
              </a:rPr>
              <a:t>x-y</a:t>
            </a:r>
            <a:r>
              <a:rPr lang="en-US" sz="2600" dirty="0" smtClean="0">
                <a:solidFill>
                  <a:srgbClr val="000000"/>
                </a:solidFill>
              </a:rPr>
              <a:t>) and </a:t>
            </a:r>
            <a:r>
              <a:rPr lang="en-US" sz="2600" dirty="0" smtClean="0">
                <a:solidFill>
                  <a:srgbClr val="008000"/>
                </a:solidFill>
              </a:rPr>
              <a:t>vert. disp. </a:t>
            </a:r>
            <a:r>
              <a:rPr lang="en-US" sz="2600" dirty="0" smtClean="0">
                <a:solidFill>
                  <a:srgbClr val="000000"/>
                </a:solidFill>
              </a:rPr>
              <a:t>(for </a:t>
            </a:r>
            <a:r>
              <a:rPr lang="en-US" sz="2600" dirty="0" err="1" smtClean="0">
                <a:solidFill>
                  <a:srgbClr val="000000"/>
                </a:solidFill>
              </a:rPr>
              <a:t>y</a:t>
            </a:r>
            <a:r>
              <a:rPr lang="en-US" sz="2600" dirty="0" err="1" smtClean="0"/>
              <a:t>-δ</a:t>
            </a:r>
            <a:r>
              <a:rPr lang="en-US" sz="2600" dirty="0" smtClean="0"/>
              <a:t>). This automatically minimizes vertical emittance </a:t>
            </a:r>
            <a:r>
              <a:rPr lang="en-US" sz="2600" dirty="0" err="1" smtClean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8000"/>
                </a:solidFill>
              </a:rPr>
              <a:t>linear fitting</a:t>
            </a:r>
          </a:p>
          <a:p>
            <a:pPr>
              <a:buFontTx/>
              <a:buNone/>
            </a:pPr>
            <a:r>
              <a:rPr lang="en-US" sz="2600" dirty="0" smtClean="0"/>
              <a:t>		- faster</a:t>
            </a:r>
          </a:p>
          <a:p>
            <a:pPr>
              <a:buFontTx/>
              <a:buNone/>
            </a:pPr>
            <a:r>
              <a:rPr lang="en-US" sz="2600" dirty="0" smtClean="0"/>
              <a:t>		- gets directly to absolute minimum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6172200"/>
            <a:ext cx="561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Details and formulas in PRSTAB-14-012804 (2011)  </a:t>
            </a:r>
            <a:endParaRPr lang="en-US" b="1" i="1" dirty="0" smtClean="0">
              <a:solidFill>
                <a:srgbClr val="660066"/>
              </a:solidFill>
            </a:endParaRP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A8E90-FFEB-1B4B-9CD5-C93BF2B90BE3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Vertical emittance in the </a:t>
            </a:r>
            <a:r>
              <a:rPr lang="en-US" dirty="0" smtClean="0">
                <a:solidFill>
                  <a:srgbClr val="0000FF"/>
                </a:solidFill>
              </a:rPr>
              <a:t>absence</a:t>
            </a:r>
            <a:r>
              <a:rPr lang="en-US" dirty="0" smtClean="0"/>
              <a:t> of coupling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5106987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/>
              <a:t>Eigen-emittance </a:t>
            </a:r>
            <a:r>
              <a:rPr lang="en-US" sz="28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dirty="0" smtClean="0"/>
              <a:t>: constant along the ring, with </a:t>
            </a:r>
            <a:r>
              <a:rPr lang="en-US" sz="32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smtClean="0"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800" dirty="0" smtClean="0"/>
              <a:t>0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78B2B8-FEE6-A342-95BD-F7CA2C832705}" type="slidenum">
              <a:rPr lang="en-GB" smtClean="0">
                <a:latin typeface="Arial" pitchFamily="-65" charset="0"/>
              </a:rPr>
              <a:pPr/>
              <a:t>40</a:t>
            </a:fld>
            <a:endParaRPr lang="en-GB" smtClean="0">
              <a:latin typeface="Arial" pitchFamily="-65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Coupling correction via Resonance Driving Terms</a:t>
            </a:r>
            <a:br>
              <a:rPr lang="en-US" sz="2600" smtClean="0">
                <a:ea typeface="ＭＳ Ｐゴシック" pitchFamily="-65" charset="-128"/>
                <a:cs typeface="ＭＳ Ｐゴシック" pitchFamily="-65" charset="-128"/>
              </a:rPr>
            </a:br>
            <a:endParaRPr lang="en-US" sz="260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393113" cy="1922462"/>
          </a:xfrm>
        </p:spPr>
        <p:txBody>
          <a:bodyPr/>
          <a:lstStyle/>
          <a:p>
            <a:pPr marL="0" algn="ctr" eaLnBrk="1" hangingPunct="1">
              <a:spcAft>
                <a:spcPts val="4200"/>
              </a:spcAft>
              <a:buFontTx/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The lower the vertical dispersion and the coupling </a:t>
            </a:r>
            <a:r>
              <a:rPr lang="en-US" sz="3600" dirty="0" err="1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RDTs</a:t>
            </a:r>
            <a:r>
              <a:rPr lang="en-US" sz="36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, the smaller the vertical emittance</a:t>
            </a:r>
            <a:r>
              <a:rPr lang="en-US" sz="36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s</a:t>
            </a:r>
            <a:endParaRPr lang="en-US" sz="36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78B2B8-FEE6-A342-95BD-F7CA2C832705}" type="slidenum">
              <a:rPr lang="en-GB" smtClean="0">
                <a:latin typeface="Arial" pitchFamily="-65" charset="0"/>
              </a:rPr>
              <a:pPr/>
              <a:t>41</a:t>
            </a:fld>
            <a:endParaRPr lang="en-GB" smtClean="0">
              <a:latin typeface="Arial" pitchFamily="-65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Coupling correction via Resonance Driving Terms</a:t>
            </a:r>
            <a:br>
              <a:rPr lang="en-US" sz="2600" smtClean="0">
                <a:ea typeface="ＭＳ Ｐゴシック" pitchFamily="-65" charset="-128"/>
                <a:cs typeface="ＭＳ Ｐゴシック" pitchFamily="-65" charset="-128"/>
              </a:rPr>
            </a:br>
            <a:endParaRPr lang="en-US" sz="260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393113" cy="1922462"/>
          </a:xfrm>
        </p:spPr>
        <p:txBody>
          <a:bodyPr/>
          <a:lstStyle/>
          <a:p>
            <a:pPr marL="0" algn="ctr" eaLnBrk="1" hangingPunct="1">
              <a:spcAft>
                <a:spcPts val="4200"/>
              </a:spcAft>
              <a:buFontTx/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The lower the vertical dispersion and the coupling </a:t>
            </a:r>
            <a:r>
              <a:rPr lang="en-US" sz="3600" dirty="0" err="1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RDTs</a:t>
            </a:r>
            <a:r>
              <a:rPr lang="en-US" sz="36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, the smaller the vertical emittance</a:t>
            </a:r>
            <a:r>
              <a:rPr lang="en-US" sz="36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s</a:t>
            </a:r>
            <a:endParaRPr lang="en-US" sz="36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rm_sv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4025900"/>
            <a:ext cx="5084763" cy="2222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78B2B8-FEE6-A342-95BD-F7CA2C832705}" type="slidenum">
              <a:rPr lang="en-GB" smtClean="0">
                <a:latin typeface="Arial" pitchFamily="-65" charset="0"/>
              </a:rPr>
              <a:pPr/>
              <a:t>42</a:t>
            </a:fld>
            <a:endParaRPr lang="en-GB" smtClean="0">
              <a:latin typeface="Arial" pitchFamily="-65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Coupling correction via Resonance Driving Terms</a:t>
            </a:r>
            <a:br>
              <a:rPr lang="en-US" sz="2600" smtClean="0">
                <a:ea typeface="ＭＳ Ｐゴシック" pitchFamily="-65" charset="-128"/>
                <a:cs typeface="ＭＳ Ｐゴシック" pitchFamily="-65" charset="-128"/>
              </a:rPr>
            </a:br>
            <a:endParaRPr lang="en-US" sz="260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393113" cy="1922462"/>
          </a:xfrm>
        </p:spPr>
        <p:txBody>
          <a:bodyPr/>
          <a:lstStyle/>
          <a:p>
            <a:pPr marL="0" algn="ctr" eaLnBrk="1" hangingPunct="1">
              <a:spcAft>
                <a:spcPts val="4200"/>
              </a:spcAft>
              <a:buFontTx/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The lower the vertical dispersion and the coupling </a:t>
            </a:r>
            <a:r>
              <a:rPr lang="en-US" sz="3600" dirty="0" err="1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RDTs</a:t>
            </a:r>
            <a:r>
              <a:rPr lang="en-US" sz="36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, the smaller the vertical emittance</a:t>
            </a:r>
            <a:r>
              <a:rPr lang="en-US" sz="36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s</a:t>
            </a:r>
            <a:endParaRPr lang="en-US" sz="3600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rm_sv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4025900"/>
            <a:ext cx="5084763" cy="2222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88000" y="4114800"/>
            <a:ext cx="3556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</a:rPr>
              <a:t>a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=0.7 (</a:t>
            </a:r>
            <a:r>
              <a:rPr lang="en-US" sz="2000" dirty="0" smtClean="0">
                <a:latin typeface="Arial" charset="0"/>
              </a:rPr>
              <a:t>2010) ,  0.4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smtClean="0">
                <a:latin typeface="Arial" charset="0"/>
              </a:rPr>
              <a:t>2011)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en-US" sz="2000" kern="0" dirty="0">
                <a:latin typeface="Arial" charset="0"/>
              </a:rPr>
              <a:t>a</a:t>
            </a:r>
            <a:r>
              <a:rPr lang="en-US" sz="2000" kern="0" baseline="-25000" dirty="0">
                <a:latin typeface="Arial" charset="0"/>
              </a:rPr>
              <a:t>1</a:t>
            </a:r>
            <a:r>
              <a:rPr lang="en-US" sz="2000" kern="0" dirty="0">
                <a:latin typeface="Arial" charset="0"/>
              </a:rPr>
              <a:t>+a</a:t>
            </a:r>
            <a:r>
              <a:rPr lang="en-US" sz="2000" kern="0" baseline="-25000" dirty="0">
                <a:latin typeface="Arial" charset="0"/>
              </a:rPr>
              <a:t>2</a:t>
            </a:r>
            <a:r>
              <a:rPr lang="en-US" sz="2000" kern="0" dirty="0">
                <a:latin typeface="Arial" charset="0"/>
              </a:rPr>
              <a:t>=1</a:t>
            </a:r>
          </a:p>
          <a:p>
            <a:pPr>
              <a:defRPr/>
            </a:pPr>
            <a:endParaRPr lang="en-US" sz="2000" kern="0" dirty="0">
              <a:latin typeface="Arial" charset="0"/>
            </a:endParaRPr>
          </a:p>
          <a:p>
            <a:pPr>
              <a:defRPr/>
            </a:pPr>
            <a:r>
              <a:rPr lang="en-US" sz="2000" kern="0" dirty="0">
                <a:latin typeface="Arial" charset="0"/>
              </a:rPr>
              <a:t>Different weights on f</a:t>
            </a:r>
            <a:r>
              <a:rPr lang="en-US" sz="2000" kern="0" baseline="-25000" dirty="0">
                <a:latin typeface="Arial" charset="0"/>
              </a:rPr>
              <a:t>1001</a:t>
            </a:r>
            <a:r>
              <a:rPr lang="en-US" sz="2000" kern="0" dirty="0">
                <a:latin typeface="Arial" charset="0"/>
              </a:rPr>
              <a:t> and f</a:t>
            </a:r>
            <a:r>
              <a:rPr lang="en-US" sz="2000" kern="0" baseline="-25000" dirty="0">
                <a:latin typeface="Arial" charset="0"/>
              </a:rPr>
              <a:t>1010</a:t>
            </a:r>
            <a:r>
              <a:rPr lang="en-US" sz="2000" kern="0" dirty="0">
                <a:latin typeface="Arial" charset="0"/>
              </a:rPr>
              <a:t> tried, best if equal. 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9" name="Picture 9" descr="Eq1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5307014" y="3238500"/>
            <a:ext cx="3600202" cy="310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 descr="Eq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rcRect/>
          <a:stretch>
            <a:fillRect/>
          </a:stretch>
        </p:blipFill>
        <p:spPr bwMode="auto">
          <a:xfrm>
            <a:off x="2324100" y="4957152"/>
            <a:ext cx="6819900" cy="554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6" descr="Eq4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rcRect/>
          <a:stretch>
            <a:fillRect/>
          </a:stretch>
        </p:blipFill>
        <p:spPr bwMode="auto">
          <a:xfrm>
            <a:off x="2321591" y="5608958"/>
            <a:ext cx="6212810" cy="868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Screenshot 2017-09-06 19.37.47.png"/>
          <p:cNvPicPr>
            <a:picLocks noChangeAspect="1"/>
          </p:cNvPicPr>
          <p:nvPr/>
        </p:nvPicPr>
        <p:blipFill>
          <a:blip r:embed="rId7">
            <a:lum bright="-30000" contrast="50000"/>
          </a:blip>
          <a:stretch>
            <a:fillRect/>
          </a:stretch>
        </p:blipFill>
        <p:spPr>
          <a:xfrm>
            <a:off x="38100" y="3175388"/>
            <a:ext cx="5473700" cy="8378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78B2B8-FEE6-A342-95BD-F7CA2C832705}" type="slidenum">
              <a:rPr lang="en-GB" smtClean="0">
                <a:latin typeface="Arial" pitchFamily="-65" charset="0"/>
              </a:rPr>
              <a:pPr/>
              <a:t>43</a:t>
            </a:fld>
            <a:endParaRPr lang="en-GB" smtClean="0">
              <a:latin typeface="Arial" pitchFamily="-65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Coupling correction via Resonance Driving Terms</a:t>
            </a:r>
            <a:br>
              <a:rPr lang="en-US" sz="2600" smtClean="0">
                <a:ea typeface="ＭＳ Ｐゴシック" pitchFamily="-65" charset="-128"/>
                <a:cs typeface="ＭＳ Ｐゴシック" pitchFamily="-65" charset="-128"/>
              </a:rPr>
            </a:br>
            <a:endParaRPr lang="en-US" sz="260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393113" cy="1922462"/>
          </a:xfrm>
        </p:spPr>
        <p:txBody>
          <a:bodyPr/>
          <a:lstStyle/>
          <a:p>
            <a:pPr marL="0" algn="ctr" eaLnBrk="1" hangingPunct="1">
              <a:spcAft>
                <a:spcPts val="4200"/>
              </a:spcAft>
              <a:buFontTx/>
              <a:buNone/>
            </a:pPr>
            <a:r>
              <a:rPr lang="en-US" sz="36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The lower the vertical dispersion and the coupling </a:t>
            </a:r>
            <a:r>
              <a:rPr lang="en-US" sz="3600" dirty="0" err="1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RDTs</a:t>
            </a:r>
            <a:r>
              <a:rPr lang="en-US" sz="36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, the smaller the vertical emittance</a:t>
            </a:r>
            <a:r>
              <a:rPr lang="en-US" sz="36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s</a:t>
            </a:r>
            <a:endParaRPr lang="en-US" sz="3600" dirty="0" smtClean="0">
              <a:solidFill>
                <a:srgbClr val="FF000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03700" y="6613525"/>
            <a:ext cx="4168775" cy="227013"/>
          </a:xfrm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10" descr="rm_sv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4025900"/>
            <a:ext cx="5084763" cy="2222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88000" y="4114800"/>
            <a:ext cx="3556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</a:rPr>
              <a:t>a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=0.7 (</a:t>
            </a:r>
            <a:r>
              <a:rPr lang="en-US" sz="2000" dirty="0" smtClean="0">
                <a:latin typeface="Arial" charset="0"/>
              </a:rPr>
              <a:t>2010) ,  0.4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dirty="0" smtClean="0">
                <a:latin typeface="Arial" charset="0"/>
              </a:rPr>
              <a:t>2011)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en-US" sz="2000" kern="0" dirty="0">
                <a:latin typeface="Arial" charset="0"/>
              </a:rPr>
              <a:t>a</a:t>
            </a:r>
            <a:r>
              <a:rPr lang="en-US" sz="2000" kern="0" baseline="-25000" dirty="0">
                <a:latin typeface="Arial" charset="0"/>
              </a:rPr>
              <a:t>1</a:t>
            </a:r>
            <a:r>
              <a:rPr lang="en-US" sz="2000" kern="0" dirty="0">
                <a:latin typeface="Arial" charset="0"/>
              </a:rPr>
              <a:t>+a</a:t>
            </a:r>
            <a:r>
              <a:rPr lang="en-US" sz="2000" kern="0" baseline="-25000" dirty="0">
                <a:latin typeface="Arial" charset="0"/>
              </a:rPr>
              <a:t>2</a:t>
            </a:r>
            <a:r>
              <a:rPr lang="en-US" sz="2000" kern="0" dirty="0">
                <a:latin typeface="Arial" charset="0"/>
              </a:rPr>
              <a:t>=1</a:t>
            </a:r>
          </a:p>
          <a:p>
            <a:pPr>
              <a:defRPr/>
            </a:pPr>
            <a:endParaRPr lang="en-US" sz="2000" kern="0" dirty="0">
              <a:latin typeface="Arial" charset="0"/>
            </a:endParaRPr>
          </a:p>
          <a:p>
            <a:pPr>
              <a:defRPr/>
            </a:pPr>
            <a:r>
              <a:rPr lang="en-US" sz="2000" kern="0" dirty="0">
                <a:latin typeface="Arial" charset="0"/>
              </a:rPr>
              <a:t>Different weights on f</a:t>
            </a:r>
            <a:r>
              <a:rPr lang="en-US" sz="2000" kern="0" baseline="-25000" dirty="0">
                <a:latin typeface="Arial" charset="0"/>
              </a:rPr>
              <a:t>1001</a:t>
            </a:r>
            <a:r>
              <a:rPr lang="en-US" sz="2000" kern="0" dirty="0">
                <a:latin typeface="Arial" charset="0"/>
              </a:rPr>
              <a:t> and f</a:t>
            </a:r>
            <a:r>
              <a:rPr lang="en-US" sz="2000" kern="0" baseline="-25000" dirty="0">
                <a:latin typeface="Arial" charset="0"/>
              </a:rPr>
              <a:t>1010</a:t>
            </a:r>
            <a:r>
              <a:rPr lang="en-US" sz="2000" kern="0" dirty="0">
                <a:latin typeface="Arial" charset="0"/>
              </a:rPr>
              <a:t> tried, best if equal. 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endParaRPr lang="en-US" sz="2000" dirty="0">
              <a:latin typeface="Arial" charset="0"/>
            </a:endParaRPr>
          </a:p>
        </p:txBody>
      </p:sp>
      <p:pic>
        <p:nvPicPr>
          <p:cNvPr id="9" name="Picture 9" descr="Eq1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5307014" y="3238500"/>
            <a:ext cx="3600202" cy="310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7" descr="Eq3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rcRect/>
          <a:stretch>
            <a:fillRect/>
          </a:stretch>
        </p:blipFill>
        <p:spPr bwMode="auto">
          <a:xfrm>
            <a:off x="2324100" y="5287352"/>
            <a:ext cx="6819900" cy="554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6" descr="Eq4.gif"/>
          <p:cNvPicPr>
            <a:picLocks noChangeAspect="1"/>
          </p:cNvPicPr>
          <p:nvPr/>
        </p:nvPicPr>
        <p:blipFill>
          <a:blip r:embed="rId6">
            <a:lum bright="-30000" contrast="50000"/>
          </a:blip>
          <a:srcRect/>
          <a:stretch>
            <a:fillRect/>
          </a:stretch>
        </p:blipFill>
        <p:spPr bwMode="auto">
          <a:xfrm>
            <a:off x="2321591" y="5608958"/>
            <a:ext cx="6212810" cy="868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13" descr="Screenshot 2017-09-06 19.37.47.png"/>
          <p:cNvPicPr>
            <a:picLocks noChangeAspect="1"/>
          </p:cNvPicPr>
          <p:nvPr/>
        </p:nvPicPr>
        <p:blipFill>
          <a:blip r:embed="rId7">
            <a:lum bright="-30000" contrast="50000"/>
          </a:blip>
          <a:stretch>
            <a:fillRect/>
          </a:stretch>
        </p:blipFill>
        <p:spPr>
          <a:xfrm>
            <a:off x="38100" y="3175388"/>
            <a:ext cx="5473700" cy="8378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803901" y="2616200"/>
            <a:ext cx="2908300" cy="6096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36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and beam tilt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3251200"/>
            <a:ext cx="3174999" cy="8763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σ</a:t>
            </a:r>
            <a:r>
              <a:rPr lang="en-US" sz="4400" baseline="-25000" dirty="0" err="1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xy</a:t>
            </a:r>
            <a:r>
              <a:rPr lang="en-US" sz="44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 ~ S</a:t>
            </a:r>
            <a:r>
              <a:rPr lang="en-US" sz="4400" baseline="-250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-</a:t>
            </a:r>
            <a:r>
              <a:rPr lang="en-US" sz="4400" baseline="300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r>
              <a:rPr lang="en-US" sz="44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,S</a:t>
            </a:r>
            <a:r>
              <a:rPr lang="en-US" sz="4400" baseline="-250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+</a:t>
            </a:r>
            <a:r>
              <a:rPr lang="en-US" sz="4400" baseline="30000" dirty="0" smtClean="0">
                <a:solidFill>
                  <a:srgbClr val="0000FF"/>
                </a:solidFill>
                <a:ea typeface="ＭＳ Ｐゴシック" pitchFamily="-65" charset="-128"/>
                <a:cs typeface="ＭＳ Ｐゴシック" pitchFamily="-65" charset="-128"/>
              </a:rPr>
              <a:t>2</a:t>
            </a:r>
            <a:endParaRPr lang="en-US" sz="4400" baseline="30000" dirty="0">
              <a:solidFill>
                <a:srgbClr val="0000FF"/>
              </a:solidFill>
            </a:endParaRPr>
          </a:p>
        </p:txBody>
      </p:sp>
      <p:pic>
        <p:nvPicPr>
          <p:cNvPr id="17" name="Picture 16" descr="beam_spotLarg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584700"/>
            <a:ext cx="4572000" cy="1847850"/>
          </a:xfrm>
          <a:prstGeom prst="rect">
            <a:avLst/>
          </a:prstGeom>
        </p:spPr>
      </p:pic>
      <p:pic>
        <p:nvPicPr>
          <p:cNvPr id="18" name="Picture 17" descr="beam_spotLarge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597400"/>
            <a:ext cx="4572000" cy="1828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54000" y="5308600"/>
            <a:ext cx="4000500" cy="29210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016500" y="5511800"/>
            <a:ext cx="3937000" cy="1270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6608-8C64-E642-9E17-A03A92913DC8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757238"/>
            <a:ext cx="8393113" cy="1282700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First RDT correction: January 16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2010</a:t>
            </a:r>
          </a:p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All skew correctors OFF: </a:t>
            </a:r>
            <a:r>
              <a:rPr lang="en-US" sz="36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ε</a:t>
            </a:r>
            <a:r>
              <a:rPr lang="en-US" baseline="-250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±</a:t>
            </a:r>
            <a:r>
              <a:rPr lang="en-US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lang="en-US" sz="36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ε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y</a:t>
            </a:r>
            <a:r>
              <a:rPr lang="en-US" sz="28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= 237 ± 122 pm</a:t>
            </a:r>
            <a:r>
              <a:rPr lang="en-US" sz="28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 smtClean="0"/>
          </a:p>
        </p:txBody>
      </p:sp>
      <p:pic>
        <p:nvPicPr>
          <p:cNvPr id="45062" name="Picture 6" descr="meas_emitt_jan16_0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157163" y="2481263"/>
            <a:ext cx="4797425" cy="3959225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4" name="Picture 7" descr="RDT_oscill_Jan16_resp1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5013325" y="2479675"/>
            <a:ext cx="4092575" cy="3386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368800" y="1384300"/>
            <a:ext cx="358775" cy="1588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6A46B4-E469-DF45-A82F-E0F3AC03188D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" y="3792538"/>
            <a:ext cx="8393113" cy="1282700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First RDT correction: January 16</a:t>
            </a:r>
            <a:r>
              <a:rPr lang="en-US" sz="2200" baseline="30000" dirty="0" smtClean="0">
                <a:solidFill>
                  <a:srgbClr val="FF0000"/>
                </a:solidFill>
              </a:rPr>
              <a:t>th</a:t>
            </a:r>
            <a:r>
              <a:rPr lang="en-US" sz="2200" dirty="0" smtClean="0">
                <a:solidFill>
                  <a:srgbClr val="FF0000"/>
                </a:solidFill>
              </a:rPr>
              <a:t> 2010</a:t>
            </a:r>
          </a:p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200" dirty="0" smtClean="0"/>
              <a:t>After ORM </a:t>
            </a:r>
            <a:r>
              <a:rPr lang="en-US" sz="2200" dirty="0" err="1" smtClean="0"/>
              <a:t>measur</a:t>
            </a:r>
            <a:r>
              <a:rPr lang="en-US" sz="2200" dirty="0" smtClean="0"/>
              <a:t>. and RDT correction: </a:t>
            </a:r>
            <a:r>
              <a:rPr lang="en-US" sz="28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ε</a:t>
            </a:r>
            <a:r>
              <a:rPr lang="en-US" sz="1800" baseline="-250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y</a:t>
            </a:r>
            <a:r>
              <a:rPr lang="en-US" sz="18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±</a:t>
            </a:r>
            <a:r>
              <a:rPr lang="en-US" sz="18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lang="en-US" sz="28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ε</a:t>
            </a:r>
            <a:r>
              <a:rPr lang="en-US" sz="2000" baseline="-250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y</a:t>
            </a:r>
            <a:r>
              <a:rPr lang="en-US" sz="20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= 11.5 ± 4.3 pm</a:t>
            </a:r>
            <a:r>
              <a:rPr lang="en-US" sz="20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 </a:t>
            </a:r>
            <a:endParaRPr lang="en-US" sz="2200" dirty="0" smtClean="0"/>
          </a:p>
          <a:p>
            <a:pPr marL="0" algn="ctr" eaLnBrk="1" hangingPunct="1">
              <a:spcBef>
                <a:spcPct val="0"/>
              </a:spcBef>
              <a:buFontTx/>
              <a:buNone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pic>
        <p:nvPicPr>
          <p:cNvPr id="49158" name="Picture 6" descr="meas_emitt_jan16_0.gif"/>
          <p:cNvPicPr>
            <a:picLocks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157163" y="2479675"/>
            <a:ext cx="4799012" cy="396081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9160" name="Picture 7" descr="RDT_oscill_Jan16_resp1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rcRect/>
          <a:stretch>
            <a:fillRect/>
          </a:stretch>
        </p:blipFill>
        <p:spPr bwMode="auto">
          <a:xfrm>
            <a:off x="5013325" y="2479675"/>
            <a:ext cx="4092575" cy="3386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5400000">
            <a:off x="6448952" y="4573864"/>
            <a:ext cx="677108" cy="3323167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sz="1600" kern="0" dirty="0">
                <a:latin typeface="+mj-lt"/>
                <a:ea typeface="华文楷体"/>
                <a:cs typeface="Brush Script MT Italic"/>
              </a:rPr>
              <a:t>~20 min. for ORM</a:t>
            </a:r>
          </a:p>
          <a:p>
            <a:pPr>
              <a:defRPr/>
            </a:pPr>
            <a:r>
              <a:rPr lang="en-US" sz="1600" kern="0" dirty="0">
                <a:latin typeface="+mj-lt"/>
                <a:ea typeface="华文楷体"/>
                <a:cs typeface="Brush Script MT Italic"/>
              </a:rPr>
              <a:t> a few seconds for RDT correction</a:t>
            </a:r>
            <a:endParaRPr lang="en-US" sz="1600" dirty="0">
              <a:latin typeface="+mj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17500" y="757238"/>
            <a:ext cx="83931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First RDT correction: January 16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2010</a:t>
            </a:r>
          </a:p>
          <a:p>
            <a:pPr lvl="0" indent="-179388" algn="ctr">
              <a:buClr>
                <a:srgbClr val="7DA9DA"/>
              </a:buClr>
            </a:pPr>
            <a:r>
              <a:rPr lang="en-US" sz="2800" dirty="0" smtClean="0"/>
              <a:t>After RDT correction: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ε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y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±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ε</a:t>
            </a:r>
            <a:r>
              <a:rPr kumimoji="0" lang="en-US" sz="2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y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= 11.5 ± 4.3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pm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14800" y="1384300"/>
            <a:ext cx="358775" cy="1588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73A337-97EB-B944-A941-3C91644EA43B}" type="slidenum">
              <a:rPr lang="en-GB" smtClean="0"/>
              <a:pPr/>
              <a:t>46</a:t>
            </a:fld>
            <a:endParaRPr lang="en-GB" smtClean="0"/>
          </a:p>
        </p:txBody>
      </p:sp>
      <p:pic>
        <p:nvPicPr>
          <p:cNvPr id="51206" name="Picture 6" descr="meas_emitt_jan16_0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1362075" y="2481263"/>
            <a:ext cx="6376988" cy="3956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3438"/>
            <a:ext cx="9144000" cy="1282700"/>
          </a:xfrm>
        </p:spPr>
        <p:txBody>
          <a:bodyPr lIns="0" rIns="0"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600" dirty="0" err="1" smtClean="0">
                <a:solidFill>
                  <a:srgbClr val="FF0000"/>
                </a:solidFill>
              </a:rPr>
              <a:t>ESRF’s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b="1" u="sng" dirty="0" smtClean="0">
                <a:solidFill>
                  <a:srgbClr val="FF0000"/>
                </a:solidFill>
              </a:rPr>
              <a:t>temporary</a:t>
            </a:r>
            <a:r>
              <a:rPr lang="en-US" sz="2600" dirty="0" smtClean="0">
                <a:solidFill>
                  <a:srgbClr val="FF0000"/>
                </a:solidFill>
              </a:rPr>
              <a:t> record-low vertical emittance: 22/06/10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36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ε</a:t>
            </a:r>
            <a:r>
              <a:rPr lang="en-US" baseline="-250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y</a:t>
            </a:r>
            <a:r>
              <a:rPr lang="en-US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±</a:t>
            </a:r>
            <a:r>
              <a:rPr lang="en-US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δ</a:t>
            </a:r>
            <a:r>
              <a:rPr lang="en-US" sz="36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ε</a:t>
            </a:r>
            <a:r>
              <a:rPr lang="en-US" sz="2800" baseline="-25000" dirty="0" err="1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y</a:t>
            </a:r>
            <a:r>
              <a:rPr lang="en-US" sz="28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= 4.4 ± 0.7 pm</a:t>
            </a:r>
            <a:r>
              <a:rPr lang="en-US" sz="20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 </a:t>
            </a:r>
            <a:endParaRPr lang="en-US" sz="22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78100" y="1460500"/>
            <a:ext cx="358775" cy="1588"/>
          </a:xfrm>
          <a:prstGeom prst="line">
            <a:avLst/>
          </a:prstGeom>
          <a:ln w="38100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UODA01f8.gif"/>
          <p:cNvPicPr>
            <a:picLocks noChangeAspect="1"/>
          </p:cNvPicPr>
          <p:nvPr/>
        </p:nvPicPr>
        <p:blipFill>
          <a:blip r:embed="rId3">
            <a:lum bright="-53000" contrast="74000"/>
          </a:blip>
          <a:stretch>
            <a:fillRect/>
          </a:stretch>
        </p:blipFill>
        <p:spPr>
          <a:xfrm>
            <a:off x="1244600" y="2268196"/>
            <a:ext cx="6638014" cy="42300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4E1984-7A56-0C46-984D-08BBCB9E5D67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200" dirty="0" smtClean="0"/>
              <a:t>2011: Towards ultra-small vertical emittance</a:t>
            </a:r>
            <a:r>
              <a:rPr lang="en-US" sz="3300" dirty="0" smtClean="0"/>
              <a:t/>
            </a:r>
            <a:br>
              <a:rPr lang="en-US" sz="3300" dirty="0" smtClean="0"/>
            </a:br>
            <a:endParaRPr lang="en-US" sz="3300" dirty="0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57300" y="1524000"/>
            <a:ext cx="6604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tIns="46800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0"/>
              </a:spcBef>
            </a:pPr>
            <a:r>
              <a:rPr lang="en-US" sz="2800" b="1" dirty="0" smtClean="0">
                <a:solidFill>
                  <a:srgbClr val="008000"/>
                </a:solidFill>
              </a:rPr>
              <a:t>2011, with 64 skew quad correctors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#2: coupling is a linear problem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229600" cy="5054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#1: In the presence of coupling we deal with vertical emittance</a:t>
            </a:r>
            <a:r>
              <a:rPr lang="en-US" sz="2800" u="sng" dirty="0" smtClean="0">
                <a:solidFill>
                  <a:schemeClr val="bg2"/>
                </a:solidFill>
              </a:rPr>
              <a:t>s</a:t>
            </a:r>
            <a:r>
              <a:rPr lang="en-US" sz="2800" dirty="0" smtClean="0">
                <a:solidFill>
                  <a:schemeClr val="bg2"/>
                </a:solidFill>
              </a:rPr>
              <a:t> (plural is not a typo)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#2: Coupling correction is a linear problem not needing CPU-intense random/genetic/non-linear optimizers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#3: </a:t>
            </a:r>
            <a:r>
              <a:rPr lang="en-US" sz="2800" dirty="0" err="1" smtClean="0"/>
              <a:t>Guignard</a:t>
            </a:r>
            <a:r>
              <a:rPr lang="en-US" sz="2800" dirty="0" smtClean="0"/>
              <a:t> formulas do not apply to modern synchrotron light sources and damping rings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#4: “indirect measurements” of vertical emittance should be avoided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6608-8C64-E642-9E17-A03A92913DC8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774700"/>
            <a:ext cx="4495800" cy="508000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@ ESRF before correction</a:t>
            </a:r>
          </a:p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8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 smtClean="0"/>
          </a:p>
        </p:txBody>
      </p:sp>
      <p:pic>
        <p:nvPicPr>
          <p:cNvPr id="45064" name="Picture 7" descr="RDT_oscill_Jan16_resp1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5026025" y="3051175"/>
            <a:ext cx="4092575" cy="3386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5156200" y="1384300"/>
            <a:ext cx="3898900" cy="1435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&gt;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( i.e.</a:t>
            </a: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S</a:t>
            </a:r>
            <a:r>
              <a:rPr lang="en-US" sz="2400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&gt;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S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 </a:t>
            </a:r>
          </a:p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sum resonance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 &gt;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difference resonance</a:t>
            </a:r>
            <a:endParaRPr lang="en-US" sz="3200" kern="0" dirty="0" smtClean="0">
              <a:solidFill>
                <a:srgbClr val="FF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A8E90-FFEB-1B4B-9CD5-C93BF2B90BE3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Vertical emittance in the </a:t>
            </a:r>
            <a:r>
              <a:rPr lang="en-US" dirty="0" smtClean="0">
                <a:solidFill>
                  <a:srgbClr val="0000FF"/>
                </a:solidFill>
              </a:rPr>
              <a:t>absence</a:t>
            </a:r>
            <a:r>
              <a:rPr lang="en-US" dirty="0" smtClean="0"/>
              <a:t> of coupling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5106987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Eigen-emittance </a:t>
            </a:r>
            <a:r>
              <a:rPr lang="en-US" sz="28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dirty="0" smtClean="0">
                <a:ea typeface="+mn-ea"/>
                <a:cs typeface="+mn-cs"/>
              </a:rPr>
              <a:t>: constant along the ring, with </a:t>
            </a:r>
            <a:r>
              <a:rPr lang="en-US" sz="32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smtClean="0"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800" dirty="0" smtClean="0"/>
              <a:t>0</a:t>
            </a: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spcAft>
                <a:spcPts val="72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Non measurable RMS emittance: </a:t>
            </a:r>
          </a:p>
        </p:txBody>
      </p:sp>
      <p:pic>
        <p:nvPicPr>
          <p:cNvPr id="22535" name="Picture 7" descr="Eq3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554538" y="2991176"/>
            <a:ext cx="4081462" cy="920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6608-8C64-E642-9E17-A03A92913DC8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774700"/>
            <a:ext cx="4495800" cy="508000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@ ESRF after correction</a:t>
            </a:r>
          </a:p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8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 smtClean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5156200" y="1384300"/>
            <a:ext cx="3898900" cy="1435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( i.e.</a:t>
            </a: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S</a:t>
            </a:r>
            <a:r>
              <a:rPr lang="en-US" sz="2400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S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 </a:t>
            </a:r>
          </a:p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sum resonance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 ~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difference resonance</a:t>
            </a:r>
            <a:endParaRPr lang="en-US" sz="3200" kern="0" dirty="0" smtClean="0">
              <a:solidFill>
                <a:srgbClr val="FF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RDT_oscill_Jan16_resp1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5026025" y="3051175"/>
            <a:ext cx="4092575" cy="3386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6608-8C64-E642-9E17-A03A92913DC8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774700"/>
            <a:ext cx="4495800" cy="508000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@ ESRF after correction</a:t>
            </a:r>
          </a:p>
          <a:p>
            <a:pPr marL="0" algn="ctr" eaLnBrk="1" hangingPunct="1">
              <a:spcBef>
                <a:spcPct val="0"/>
              </a:spcBef>
              <a:buFontTx/>
              <a:buNone/>
            </a:pPr>
            <a:r>
              <a:rPr lang="en-US" sz="2800" baseline="-25000" dirty="0" smtClean="0">
                <a:solidFill>
                  <a:srgbClr val="0000FF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 smtClean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5156200" y="1384300"/>
            <a:ext cx="3898900" cy="1435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( i.e.</a:t>
            </a: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S</a:t>
            </a:r>
            <a:r>
              <a:rPr lang="en-US" sz="2400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S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 </a:t>
            </a:r>
          </a:p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sum resonance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 ~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difference resonance</a:t>
            </a:r>
            <a:endParaRPr lang="en-US" sz="3200" kern="0" dirty="0" smtClean="0">
              <a:solidFill>
                <a:srgbClr val="FF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RDT_oscill_Jan16_resp1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rcRect/>
          <a:stretch>
            <a:fillRect/>
          </a:stretch>
        </p:blipFill>
        <p:spPr bwMode="auto">
          <a:xfrm>
            <a:off x="5026025" y="3051175"/>
            <a:ext cx="4092575" cy="3386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6" descr="meas_emitt_jan16_0.gif"/>
          <p:cNvPicPr>
            <a:picLocks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162279" y="3086100"/>
            <a:ext cx="4206521" cy="33543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800100"/>
            <a:ext cx="4495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@ RHIC after correction</a:t>
            </a:r>
          </a:p>
          <a:p>
            <a:pPr marL="0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152400" y="1384300"/>
            <a:ext cx="4279900" cy="1435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&lt;&lt;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( i.e.</a:t>
            </a: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S</a:t>
            </a:r>
            <a:r>
              <a:rPr lang="en-US" sz="2400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&lt;&lt; </a:t>
            </a: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S</a:t>
            </a:r>
            <a:r>
              <a:rPr lang="en-US" sz="2400" kern="0" baseline="-2500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 </a:t>
            </a:r>
          </a:p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sum resonance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&lt;&lt; </a:t>
            </a:r>
          </a:p>
          <a:p>
            <a:pPr lvl="0" algn="ctr"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kern="0" dirty="0" smtClean="0">
                <a:solidFill>
                  <a:srgbClr val="FF0000"/>
                </a:solidFill>
                <a:latin typeface="Arial"/>
                <a:ea typeface="ＭＳ Ｐゴシック" charset="-128"/>
                <a:cs typeface="ＭＳ Ｐゴシック" charset="-128"/>
              </a:rPr>
              <a:t>difference resonance</a:t>
            </a:r>
            <a:endParaRPr lang="en-US" sz="3200" kern="0" dirty="0" smtClean="0">
              <a:solidFill>
                <a:srgbClr val="FF0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74624" y="1587500"/>
            <a:ext cx="8347075" cy="4876800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b="1" i="1" dirty="0" smtClean="0"/>
              <a:t>Lepton machine =&gt; low hor. emittance =&gt; hor. focusing stronger than vertical =&gt;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 &gt;&gt;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 (</a:t>
            </a:r>
            <a:r>
              <a:rPr lang="en-US" sz="2400" b="1" i="1" dirty="0"/>
              <a:t>@ ESRF </a:t>
            </a:r>
            <a:r>
              <a:rPr lang="en-US" sz="2400" b="1" i="1" dirty="0" err="1"/>
              <a:t>Qx</a:t>
            </a:r>
            <a:r>
              <a:rPr lang="en-US" sz="2400" b="1" i="1" dirty="0"/>
              <a:t>=</a:t>
            </a:r>
            <a:r>
              <a:rPr lang="en-US" sz="2400" b="1" i="1" dirty="0">
                <a:solidFill>
                  <a:srgbClr val="0000FF"/>
                </a:solidFill>
              </a:rPr>
              <a:t>36</a:t>
            </a:r>
            <a:r>
              <a:rPr lang="en-US" sz="2400" b="1" i="1" dirty="0"/>
              <a:t>.44 , </a:t>
            </a:r>
            <a:r>
              <a:rPr lang="en-US" sz="2400" b="1" i="1" dirty="0" err="1"/>
              <a:t>Qy</a:t>
            </a:r>
            <a:r>
              <a:rPr lang="en-US" sz="2400" b="1" i="1" dirty="0"/>
              <a:t>=</a:t>
            </a:r>
            <a:r>
              <a:rPr lang="en-US" sz="2400" b="1" i="1" dirty="0">
                <a:solidFill>
                  <a:srgbClr val="0000FF"/>
                </a:solidFill>
              </a:rPr>
              <a:t>13</a:t>
            </a:r>
            <a:r>
              <a:rPr lang="en-US" sz="2400" b="1" i="1" dirty="0"/>
              <a:t>.39 , </a:t>
            </a:r>
            <a:r>
              <a:rPr lang="en-US" sz="2400" b="1" i="1" dirty="0" err="1"/>
              <a:t>Qx-Qy</a:t>
            </a:r>
            <a:r>
              <a:rPr lang="en-US" sz="2400" b="1" i="1" dirty="0"/>
              <a:t>=</a:t>
            </a:r>
            <a:r>
              <a:rPr lang="en-US" sz="2400" b="1" i="1" dirty="0" smtClean="0">
                <a:solidFill>
                  <a:srgbClr val="0000FF"/>
                </a:solidFill>
              </a:rPr>
              <a:t>23</a:t>
            </a:r>
            <a:r>
              <a:rPr lang="en-US" sz="2400" b="1" i="1" dirty="0" smtClean="0"/>
              <a:t>.05 </a:t>
            </a:r>
            <a:r>
              <a:rPr lang="en-US" sz="2400" b="1" i="1" dirty="0"/>
              <a:t>)</a:t>
            </a:r>
            <a:r>
              <a:rPr lang="en-US" sz="2400" b="1" i="1" dirty="0" smtClean="0"/>
              <a:t> </a:t>
            </a:r>
          </a:p>
          <a:p>
            <a:pPr>
              <a:spcAft>
                <a:spcPts val="1800"/>
              </a:spcAft>
            </a:pPr>
            <a:endParaRPr lang="en-US" sz="2400" b="1" i="1" dirty="0" smtClean="0"/>
          </a:p>
          <a:p>
            <a:pPr>
              <a:spcAft>
                <a:spcPts val="1800"/>
              </a:spcAft>
            </a:pPr>
            <a:endParaRPr lang="en-US" sz="2400" b="1" i="1" dirty="0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The coupling sum resonance 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Footer Placeholder 4"/>
          <p:cNvSpPr txBox="1">
            <a:spLocks/>
          </p:cNvSpPr>
          <p:nvPr/>
        </p:nvSpPr>
        <p:spPr bwMode="auto">
          <a:xfrm>
            <a:off x="266700" y="2844801"/>
            <a:ext cx="8483600" cy="64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Low-</a:t>
            </a:r>
            <a:r>
              <a:rPr lang="en-US" sz="2400" b="1" kern="0" dirty="0" err="1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emitt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. Rings: |f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 ( i.e. S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S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- 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)=&gt; |C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|~|C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endParaRPr lang="en-US" sz="3200" b="1" kern="0" dirty="0" smtClean="0">
              <a:solidFill>
                <a:srgbClr val="0000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74624" y="1587500"/>
            <a:ext cx="8347075" cy="4876800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b="1" i="1" dirty="0" smtClean="0"/>
              <a:t>Lepton machine =&gt; low hor. emittance =&gt; hor. focusing stronger than vertical =&gt;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 &gt;&gt;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 (</a:t>
            </a:r>
            <a:r>
              <a:rPr lang="en-US" sz="2400" b="1" i="1" dirty="0"/>
              <a:t>@ ESRF </a:t>
            </a:r>
            <a:r>
              <a:rPr lang="en-US" sz="2400" b="1" i="1" dirty="0" err="1"/>
              <a:t>Qx</a:t>
            </a:r>
            <a:r>
              <a:rPr lang="en-US" sz="2400" b="1" i="1" dirty="0"/>
              <a:t>=</a:t>
            </a:r>
            <a:r>
              <a:rPr lang="en-US" sz="2400" b="1" i="1" dirty="0">
                <a:solidFill>
                  <a:srgbClr val="0000FF"/>
                </a:solidFill>
              </a:rPr>
              <a:t>36</a:t>
            </a:r>
            <a:r>
              <a:rPr lang="en-US" sz="2400" b="1" i="1" dirty="0"/>
              <a:t>.44 , </a:t>
            </a:r>
            <a:r>
              <a:rPr lang="en-US" sz="2400" b="1" i="1" dirty="0" err="1"/>
              <a:t>Qy</a:t>
            </a:r>
            <a:r>
              <a:rPr lang="en-US" sz="2400" b="1" i="1" dirty="0"/>
              <a:t>=</a:t>
            </a:r>
            <a:r>
              <a:rPr lang="en-US" sz="2400" b="1" i="1" dirty="0">
                <a:solidFill>
                  <a:srgbClr val="0000FF"/>
                </a:solidFill>
              </a:rPr>
              <a:t>13</a:t>
            </a:r>
            <a:r>
              <a:rPr lang="en-US" sz="2400" b="1" i="1" dirty="0"/>
              <a:t>.39 , </a:t>
            </a:r>
            <a:r>
              <a:rPr lang="en-US" sz="2400" b="1" i="1" dirty="0" err="1"/>
              <a:t>Qx-Qy</a:t>
            </a:r>
            <a:r>
              <a:rPr lang="en-US" sz="2400" b="1" i="1" dirty="0"/>
              <a:t>=</a:t>
            </a:r>
            <a:r>
              <a:rPr lang="en-US" sz="2400" b="1" i="1" dirty="0" smtClean="0">
                <a:solidFill>
                  <a:srgbClr val="0000FF"/>
                </a:solidFill>
              </a:rPr>
              <a:t>23</a:t>
            </a:r>
            <a:r>
              <a:rPr lang="en-US" sz="2400" b="1" i="1" dirty="0" smtClean="0"/>
              <a:t>.05 </a:t>
            </a:r>
            <a:r>
              <a:rPr lang="en-US" sz="2400" b="1" i="1" dirty="0"/>
              <a:t>)</a:t>
            </a:r>
            <a:r>
              <a:rPr lang="en-US" sz="2400" b="1" i="1" dirty="0" smtClean="0"/>
              <a:t> </a:t>
            </a:r>
          </a:p>
          <a:p>
            <a:pPr>
              <a:spcAft>
                <a:spcPts val="1800"/>
              </a:spcAft>
            </a:pPr>
            <a:endParaRPr lang="en-US" sz="2400" b="1" i="1" dirty="0" smtClean="0"/>
          </a:p>
          <a:p>
            <a:pPr>
              <a:spcAft>
                <a:spcPts val="1800"/>
              </a:spcAft>
            </a:pPr>
            <a:r>
              <a:rPr lang="en-US" sz="2400" b="1" i="1" dirty="0" err="1" smtClean="0"/>
              <a:t>Hadron</a:t>
            </a:r>
            <a:r>
              <a:rPr lang="en-US" sz="2400" b="1" i="1" dirty="0" smtClean="0"/>
              <a:t> machine =&gt; almost “round” beam (</a:t>
            </a:r>
            <a:r>
              <a:rPr lang="en-US" sz="2400" b="1" i="1" dirty="0" err="1" smtClean="0"/>
              <a:t>Ex~Ey</a:t>
            </a:r>
            <a:r>
              <a:rPr lang="en-US" sz="2400" b="1" i="1" dirty="0" smtClean="0"/>
              <a:t>) =&gt; similar hor. &amp; ver. focusing =&gt;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 ~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 (</a:t>
            </a:r>
            <a:r>
              <a:rPr lang="en-US" sz="2400" b="1" i="1" dirty="0"/>
              <a:t>like the CERN </a:t>
            </a:r>
            <a:r>
              <a:rPr lang="en-US" sz="2400" b="1" i="1" dirty="0" smtClean="0"/>
              <a:t>SPS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26</a:t>
            </a:r>
            <a:r>
              <a:rPr lang="en-US" sz="2400" b="1" i="1" dirty="0" smtClean="0"/>
              <a:t>.18 ,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26</a:t>
            </a:r>
            <a:r>
              <a:rPr lang="en-US" sz="2400" b="1" i="1" dirty="0" smtClean="0"/>
              <a:t>.22 , </a:t>
            </a:r>
            <a:r>
              <a:rPr lang="en-US" sz="2400" b="1" i="1" dirty="0" err="1" smtClean="0"/>
              <a:t>Qx-Qy</a:t>
            </a:r>
            <a:r>
              <a:rPr lang="en-US" sz="2400" b="1" i="1" dirty="0" smtClean="0"/>
              <a:t>=-</a:t>
            </a:r>
            <a:r>
              <a:rPr lang="en-US" sz="2400" b="1" i="1" dirty="0" smtClean="0">
                <a:solidFill>
                  <a:srgbClr val="008000"/>
                </a:solidFill>
              </a:rPr>
              <a:t>0</a:t>
            </a:r>
            <a:r>
              <a:rPr lang="en-US" sz="2400" b="1" i="1" dirty="0" smtClean="0"/>
              <a:t>.04 )</a:t>
            </a:r>
          </a:p>
          <a:p>
            <a:pPr>
              <a:spcAft>
                <a:spcPts val="1800"/>
              </a:spcAft>
            </a:pPr>
            <a:endParaRPr lang="en-US" sz="2400" b="1" i="1" dirty="0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The coupling sum resonance 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Footer Placeholder 4"/>
          <p:cNvSpPr txBox="1">
            <a:spLocks/>
          </p:cNvSpPr>
          <p:nvPr/>
        </p:nvSpPr>
        <p:spPr bwMode="auto">
          <a:xfrm>
            <a:off x="266700" y="2844801"/>
            <a:ext cx="8483600" cy="64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Low-</a:t>
            </a:r>
            <a:r>
              <a:rPr lang="en-US" sz="2400" b="1" kern="0" dirty="0" err="1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emitt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. Rings: |f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 ( i.e. S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S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- 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)=&gt; |C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|~|C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endParaRPr lang="en-US" sz="3200" b="1" kern="0" dirty="0" smtClean="0">
              <a:solidFill>
                <a:srgbClr val="0000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279400" y="4737101"/>
            <a:ext cx="8255000" cy="64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b="1" kern="0" dirty="0" err="1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Hadron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Rings: |f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&lt;&lt; 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 ( i.e. S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&lt;&lt; S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)=&gt; |C</a:t>
            </a:r>
            <a:r>
              <a:rPr lang="en-US" sz="2400" b="1" kern="0" baseline="30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|&lt;&lt;|C</a:t>
            </a:r>
            <a:r>
              <a:rPr lang="en-US" sz="2400" b="1" kern="0" baseline="30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endParaRPr lang="en-US" sz="3200" b="1" kern="0" dirty="0" smtClean="0">
              <a:solidFill>
                <a:srgbClr val="008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The coupling sum resonance 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74624" y="1587500"/>
            <a:ext cx="8347075" cy="4876800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b="1" i="1" dirty="0" smtClean="0"/>
              <a:t>Lepton machine =&gt; low hor. emittance =&gt; hor. focusing stronger than vertical =&gt;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 &gt;&gt;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 (</a:t>
            </a:r>
            <a:r>
              <a:rPr lang="en-US" sz="2400" b="1" i="1" dirty="0"/>
              <a:t>@ ESRF </a:t>
            </a:r>
            <a:r>
              <a:rPr lang="en-US" sz="2400" b="1" i="1" dirty="0" err="1"/>
              <a:t>Qx</a:t>
            </a:r>
            <a:r>
              <a:rPr lang="en-US" sz="2400" b="1" i="1" dirty="0"/>
              <a:t>=</a:t>
            </a:r>
            <a:r>
              <a:rPr lang="en-US" sz="2400" b="1" i="1" dirty="0">
                <a:solidFill>
                  <a:srgbClr val="0000FF"/>
                </a:solidFill>
              </a:rPr>
              <a:t>36</a:t>
            </a:r>
            <a:r>
              <a:rPr lang="en-US" sz="2400" b="1" i="1" dirty="0"/>
              <a:t>.44 , </a:t>
            </a:r>
            <a:r>
              <a:rPr lang="en-US" sz="2400" b="1" i="1" dirty="0" err="1"/>
              <a:t>Qy</a:t>
            </a:r>
            <a:r>
              <a:rPr lang="en-US" sz="2400" b="1" i="1" dirty="0"/>
              <a:t>=</a:t>
            </a:r>
            <a:r>
              <a:rPr lang="en-US" sz="2400" b="1" i="1" dirty="0">
                <a:solidFill>
                  <a:srgbClr val="0000FF"/>
                </a:solidFill>
              </a:rPr>
              <a:t>13</a:t>
            </a:r>
            <a:r>
              <a:rPr lang="en-US" sz="2400" b="1" i="1" dirty="0"/>
              <a:t>.39 , </a:t>
            </a:r>
            <a:r>
              <a:rPr lang="en-US" sz="2400" b="1" i="1" dirty="0" err="1"/>
              <a:t>Qx-Qy</a:t>
            </a:r>
            <a:r>
              <a:rPr lang="en-US" sz="2400" b="1" i="1" dirty="0"/>
              <a:t>=</a:t>
            </a:r>
            <a:r>
              <a:rPr lang="en-US" sz="2400" b="1" i="1" dirty="0" smtClean="0">
                <a:solidFill>
                  <a:srgbClr val="0000FF"/>
                </a:solidFill>
              </a:rPr>
              <a:t>23</a:t>
            </a:r>
            <a:r>
              <a:rPr lang="en-US" sz="2400" b="1" i="1" dirty="0" smtClean="0"/>
              <a:t>.05 </a:t>
            </a:r>
            <a:r>
              <a:rPr lang="en-US" sz="2400" b="1" i="1" dirty="0"/>
              <a:t>)</a:t>
            </a:r>
            <a:r>
              <a:rPr lang="en-US" sz="2400" b="1" i="1" dirty="0" smtClean="0"/>
              <a:t> </a:t>
            </a:r>
          </a:p>
          <a:p>
            <a:pPr>
              <a:spcAft>
                <a:spcPts val="1800"/>
              </a:spcAft>
            </a:pPr>
            <a:endParaRPr lang="en-US" sz="2400" b="1" i="1" dirty="0" smtClean="0"/>
          </a:p>
          <a:p>
            <a:pPr>
              <a:spcAft>
                <a:spcPts val="1800"/>
              </a:spcAft>
            </a:pPr>
            <a:r>
              <a:rPr lang="en-US" sz="2400" b="1" i="1" dirty="0" err="1" smtClean="0"/>
              <a:t>Hadron</a:t>
            </a:r>
            <a:r>
              <a:rPr lang="en-US" sz="2400" b="1" i="1" dirty="0" smtClean="0"/>
              <a:t> machine =&gt; almost “round” beam (</a:t>
            </a:r>
            <a:r>
              <a:rPr lang="en-US" sz="2400" b="1" i="1" dirty="0" err="1" smtClean="0"/>
              <a:t>Ex~Ey</a:t>
            </a:r>
            <a:r>
              <a:rPr lang="en-US" sz="2400" b="1" i="1" dirty="0" smtClean="0"/>
              <a:t>) =&gt; similar hor. &amp; ver. focusing =&gt;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 ~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 (</a:t>
            </a:r>
            <a:r>
              <a:rPr lang="en-US" sz="2400" b="1" i="1" dirty="0"/>
              <a:t>like the CERN </a:t>
            </a:r>
            <a:r>
              <a:rPr lang="en-US" sz="2400" b="1" i="1" dirty="0" smtClean="0"/>
              <a:t>SPS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26</a:t>
            </a:r>
            <a:r>
              <a:rPr lang="en-US" sz="2400" b="1" i="1" dirty="0" smtClean="0"/>
              <a:t>.18 ,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26</a:t>
            </a:r>
            <a:r>
              <a:rPr lang="en-US" sz="2400" b="1" i="1" dirty="0" smtClean="0"/>
              <a:t>.22 , </a:t>
            </a:r>
            <a:r>
              <a:rPr lang="en-US" sz="2400" b="1" i="1" dirty="0" err="1" smtClean="0"/>
              <a:t>Qx-Qy</a:t>
            </a:r>
            <a:r>
              <a:rPr lang="en-US" sz="2400" b="1" i="1" dirty="0" smtClean="0"/>
              <a:t>=-</a:t>
            </a:r>
            <a:r>
              <a:rPr lang="en-US" sz="2400" b="1" i="1" dirty="0" smtClean="0">
                <a:solidFill>
                  <a:srgbClr val="008000"/>
                </a:solidFill>
              </a:rPr>
              <a:t>0</a:t>
            </a:r>
            <a:r>
              <a:rPr lang="en-US" sz="2400" b="1" i="1" dirty="0" smtClean="0"/>
              <a:t>.04 )</a:t>
            </a:r>
          </a:p>
          <a:p>
            <a:pPr>
              <a:spcAft>
                <a:spcPts val="1800"/>
              </a:spcAft>
            </a:pPr>
            <a:endParaRPr lang="en-US" sz="2400" b="1" i="1" dirty="0" smtClean="0"/>
          </a:p>
          <a:p>
            <a:pPr>
              <a:spcAft>
                <a:spcPts val="1800"/>
              </a:spcAft>
            </a:pPr>
            <a:r>
              <a:rPr lang="en-US" sz="2400" b="1" dirty="0" smtClean="0"/>
              <a:t>The same applies to booster rings (@ ESRF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11</a:t>
            </a:r>
            <a:r>
              <a:rPr lang="en-US" sz="2400" b="1" i="1" dirty="0" smtClean="0"/>
              <a:t>.75 ,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9</a:t>
            </a:r>
            <a:r>
              <a:rPr lang="en-US" sz="2400" b="1" i="1" dirty="0" smtClean="0"/>
              <a:t>.65 ,</a:t>
            </a:r>
            <a:r>
              <a:rPr lang="en-US" sz="2400" b="1" dirty="0" smtClean="0"/>
              <a:t> @ BESY II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4</a:t>
            </a:r>
            <a:r>
              <a:rPr lang="en-US" sz="2400" b="1" i="1" dirty="0" smtClean="0"/>
              <a:t>.42 ,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3</a:t>
            </a:r>
            <a:r>
              <a:rPr lang="en-US" sz="2400" b="1" i="1" dirty="0" smtClean="0"/>
              <a:t>.38 )</a:t>
            </a:r>
            <a:endParaRPr lang="en-US" sz="2400" b="1" dirty="0" smtClean="0"/>
          </a:p>
        </p:txBody>
      </p:sp>
      <p:sp>
        <p:nvSpPr>
          <p:cNvPr id="18" name="Footer Placeholder 4"/>
          <p:cNvSpPr txBox="1">
            <a:spLocks/>
          </p:cNvSpPr>
          <p:nvPr/>
        </p:nvSpPr>
        <p:spPr bwMode="auto">
          <a:xfrm>
            <a:off x="266700" y="2844801"/>
            <a:ext cx="8483600" cy="64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Low-</a:t>
            </a:r>
            <a:r>
              <a:rPr lang="en-US" sz="2400" b="1" kern="0" dirty="0" err="1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emitt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. Rings: |f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 ( i.e. S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S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- 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)=&gt; |C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|~|C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endParaRPr lang="en-US" sz="3200" b="1" kern="0" dirty="0" smtClean="0">
              <a:solidFill>
                <a:srgbClr val="0000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279400" y="4737101"/>
            <a:ext cx="8255000" cy="64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b="1" kern="0" dirty="0" err="1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Hadron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Rings: |f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&lt;&lt; 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 ( i.e. S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&lt;&lt; S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)=&gt; |C</a:t>
            </a:r>
            <a:r>
              <a:rPr lang="en-US" sz="2400" b="1" kern="0" baseline="30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|&lt;&lt;|C</a:t>
            </a:r>
            <a:r>
              <a:rPr lang="en-US" sz="2400" b="1" kern="0" baseline="30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endParaRPr lang="en-US" sz="3200" b="1" kern="0" dirty="0" smtClean="0">
              <a:solidFill>
                <a:srgbClr val="008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The coupling sum resonance 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74624" y="1587500"/>
            <a:ext cx="8347075" cy="4876800"/>
          </a:xfrm>
          <a:prstGeom prst="rect">
            <a:avLst/>
          </a:prstGeom>
          <a:solidFill>
            <a:srgbClr val="FFFF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b="1" i="1" dirty="0" smtClean="0"/>
              <a:t>Lepton machine =&gt; low hor. emittance =&gt; hor. focusing stronger than vertical =&gt;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 &gt;&gt;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 (</a:t>
            </a:r>
            <a:r>
              <a:rPr lang="en-US" sz="2400" b="1" i="1" dirty="0"/>
              <a:t>@ ESRF </a:t>
            </a:r>
            <a:r>
              <a:rPr lang="en-US" sz="2400" b="1" i="1" dirty="0" err="1"/>
              <a:t>Qx</a:t>
            </a:r>
            <a:r>
              <a:rPr lang="en-US" sz="2400" b="1" i="1" dirty="0"/>
              <a:t>=</a:t>
            </a:r>
            <a:r>
              <a:rPr lang="en-US" sz="2400" b="1" i="1" dirty="0">
                <a:solidFill>
                  <a:srgbClr val="0000FF"/>
                </a:solidFill>
              </a:rPr>
              <a:t>36</a:t>
            </a:r>
            <a:r>
              <a:rPr lang="en-US" sz="2400" b="1" i="1" dirty="0"/>
              <a:t>.44 , </a:t>
            </a:r>
            <a:r>
              <a:rPr lang="en-US" sz="2400" b="1" i="1" dirty="0" err="1"/>
              <a:t>Qy</a:t>
            </a:r>
            <a:r>
              <a:rPr lang="en-US" sz="2400" b="1" i="1" dirty="0"/>
              <a:t>=</a:t>
            </a:r>
            <a:r>
              <a:rPr lang="en-US" sz="2400" b="1" i="1" dirty="0">
                <a:solidFill>
                  <a:srgbClr val="0000FF"/>
                </a:solidFill>
              </a:rPr>
              <a:t>13</a:t>
            </a:r>
            <a:r>
              <a:rPr lang="en-US" sz="2400" b="1" i="1" dirty="0"/>
              <a:t>.39 , </a:t>
            </a:r>
            <a:r>
              <a:rPr lang="en-US" sz="2400" b="1" i="1" dirty="0" err="1"/>
              <a:t>Qx-Qy</a:t>
            </a:r>
            <a:r>
              <a:rPr lang="en-US" sz="2400" b="1" i="1" dirty="0"/>
              <a:t>=</a:t>
            </a:r>
            <a:r>
              <a:rPr lang="en-US" sz="2400" b="1" i="1" dirty="0" smtClean="0">
                <a:solidFill>
                  <a:srgbClr val="0000FF"/>
                </a:solidFill>
              </a:rPr>
              <a:t>23</a:t>
            </a:r>
            <a:r>
              <a:rPr lang="en-US" sz="2400" b="1" i="1" dirty="0" smtClean="0"/>
              <a:t>.05 </a:t>
            </a:r>
            <a:r>
              <a:rPr lang="en-US" sz="2400" b="1" i="1" dirty="0"/>
              <a:t>)</a:t>
            </a:r>
            <a:r>
              <a:rPr lang="en-US" sz="2400" b="1" i="1" dirty="0" smtClean="0"/>
              <a:t> </a:t>
            </a:r>
          </a:p>
          <a:p>
            <a:pPr>
              <a:spcAft>
                <a:spcPts val="1800"/>
              </a:spcAft>
            </a:pPr>
            <a:endParaRPr lang="en-US" sz="2400" b="1" i="1" dirty="0" smtClean="0"/>
          </a:p>
          <a:p>
            <a:pPr>
              <a:spcAft>
                <a:spcPts val="1800"/>
              </a:spcAft>
            </a:pPr>
            <a:r>
              <a:rPr lang="en-US" sz="2400" b="1" i="1" dirty="0" err="1" smtClean="0"/>
              <a:t>Hadron</a:t>
            </a:r>
            <a:r>
              <a:rPr lang="en-US" sz="2400" b="1" i="1" dirty="0" smtClean="0"/>
              <a:t> machine =&gt; almost “round” beam (</a:t>
            </a:r>
            <a:r>
              <a:rPr lang="en-US" sz="2400" b="1" i="1" dirty="0" err="1" smtClean="0"/>
              <a:t>Ex~Ey</a:t>
            </a:r>
            <a:r>
              <a:rPr lang="en-US" sz="2400" b="1" i="1" dirty="0" smtClean="0"/>
              <a:t>) =&gt; similar hor. &amp; ver. focusing =&gt;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 ~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 (</a:t>
            </a:r>
            <a:r>
              <a:rPr lang="en-US" sz="2400" b="1" i="1" dirty="0"/>
              <a:t>like the CERN </a:t>
            </a:r>
            <a:r>
              <a:rPr lang="en-US" sz="2400" b="1" i="1" dirty="0" smtClean="0"/>
              <a:t>SPS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26</a:t>
            </a:r>
            <a:r>
              <a:rPr lang="en-US" sz="2400" b="1" i="1" dirty="0" smtClean="0"/>
              <a:t>.18 ,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26</a:t>
            </a:r>
            <a:r>
              <a:rPr lang="en-US" sz="2400" b="1" i="1" dirty="0" smtClean="0"/>
              <a:t>.22 , </a:t>
            </a:r>
            <a:r>
              <a:rPr lang="en-US" sz="2400" b="1" i="1" dirty="0" err="1" smtClean="0"/>
              <a:t>Qx-Qy</a:t>
            </a:r>
            <a:r>
              <a:rPr lang="en-US" sz="2400" b="1" i="1" dirty="0" smtClean="0"/>
              <a:t>=-</a:t>
            </a:r>
            <a:r>
              <a:rPr lang="en-US" sz="2400" b="1" i="1" dirty="0" smtClean="0">
                <a:solidFill>
                  <a:srgbClr val="008000"/>
                </a:solidFill>
              </a:rPr>
              <a:t>0</a:t>
            </a:r>
            <a:r>
              <a:rPr lang="en-US" sz="2400" b="1" i="1" dirty="0" smtClean="0"/>
              <a:t>.04 )</a:t>
            </a:r>
          </a:p>
          <a:p>
            <a:pPr>
              <a:spcAft>
                <a:spcPts val="1800"/>
              </a:spcAft>
            </a:pPr>
            <a:endParaRPr lang="en-US" sz="2400" b="1" i="1" dirty="0" smtClean="0"/>
          </a:p>
          <a:p>
            <a:pPr>
              <a:spcAft>
                <a:spcPts val="1800"/>
              </a:spcAft>
            </a:pPr>
            <a:r>
              <a:rPr lang="en-US" sz="2400" b="1" dirty="0" smtClean="0"/>
              <a:t>The same applies to booster rings (@ ESRF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11</a:t>
            </a:r>
            <a:r>
              <a:rPr lang="en-US" sz="2400" b="1" i="1" dirty="0" smtClean="0"/>
              <a:t>.75 ,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9</a:t>
            </a:r>
            <a:r>
              <a:rPr lang="en-US" sz="2400" b="1" i="1" dirty="0" smtClean="0"/>
              <a:t>.65 ,</a:t>
            </a:r>
            <a:r>
              <a:rPr lang="en-US" sz="2400" b="1" dirty="0" smtClean="0"/>
              <a:t> @ BESY II </a:t>
            </a:r>
            <a:r>
              <a:rPr lang="en-US" sz="2400" b="1" i="1" dirty="0" err="1" smtClean="0"/>
              <a:t>Qx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4</a:t>
            </a:r>
            <a:r>
              <a:rPr lang="en-US" sz="2400" b="1" i="1" dirty="0" smtClean="0"/>
              <a:t>.42 , </a:t>
            </a:r>
            <a:r>
              <a:rPr lang="en-US" sz="2400" b="1" i="1" dirty="0" err="1" smtClean="0"/>
              <a:t>Qy</a:t>
            </a:r>
            <a:r>
              <a:rPr lang="en-US" sz="2400" b="1" i="1" dirty="0" smtClean="0"/>
              <a:t>=</a:t>
            </a:r>
            <a:r>
              <a:rPr lang="en-US" sz="2400" b="1" i="1" dirty="0" smtClean="0">
                <a:solidFill>
                  <a:srgbClr val="008000"/>
                </a:solidFill>
              </a:rPr>
              <a:t>3</a:t>
            </a:r>
            <a:r>
              <a:rPr lang="en-US" sz="2400" b="1" i="1" dirty="0" smtClean="0"/>
              <a:t>.38 )</a:t>
            </a:r>
            <a:endParaRPr lang="en-US" sz="2400" b="1" dirty="0" smtClean="0"/>
          </a:p>
        </p:txBody>
      </p:sp>
      <p:sp>
        <p:nvSpPr>
          <p:cNvPr id="18" name="Footer Placeholder 4"/>
          <p:cNvSpPr txBox="1">
            <a:spLocks/>
          </p:cNvSpPr>
          <p:nvPr/>
        </p:nvSpPr>
        <p:spPr bwMode="auto">
          <a:xfrm>
            <a:off x="266700" y="2844801"/>
            <a:ext cx="8483600" cy="64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Low-</a:t>
            </a:r>
            <a:r>
              <a:rPr lang="en-US" sz="2400" b="1" kern="0" dirty="0" err="1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emitt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. Rings: |f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 ( i.e. S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 ~ S</a:t>
            </a:r>
            <a:r>
              <a:rPr lang="en-US" sz="2400" b="1" kern="0" baseline="-25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- 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)=&gt; |C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|~|C</a:t>
            </a:r>
            <a:r>
              <a:rPr lang="en-US" sz="2400" b="1" kern="0" baseline="3000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endParaRPr lang="en-US" sz="3200" b="1" kern="0" dirty="0" smtClean="0">
              <a:solidFill>
                <a:srgbClr val="0000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279400" y="4737101"/>
            <a:ext cx="8255000" cy="64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  <a:spcAft>
                <a:spcPts val="0"/>
              </a:spcAft>
              <a:buClr>
                <a:srgbClr val="7DA9DA"/>
              </a:buClr>
              <a:defRPr/>
            </a:pPr>
            <a:r>
              <a:rPr lang="en-US" sz="2400" b="1" kern="0" dirty="0" err="1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Hadron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Rings: |f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1010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r>
              <a:rPr lang="en-US" sz="20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&lt;&lt; 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|f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1001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 ( i.e. S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 &lt;&lt; S</a:t>
            </a:r>
            <a:r>
              <a:rPr lang="en-US" sz="2400" b="1" kern="0" baseline="-25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)=&gt; |C</a:t>
            </a:r>
            <a:r>
              <a:rPr lang="en-US" sz="2400" b="1" kern="0" baseline="30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+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|&lt;&lt;|C</a:t>
            </a:r>
            <a:r>
              <a:rPr lang="en-US" sz="2400" b="1" kern="0" baseline="3000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- </a:t>
            </a:r>
            <a:r>
              <a:rPr lang="en-US" sz="2400" b="1" kern="0" dirty="0" smtClean="0">
                <a:solidFill>
                  <a:srgbClr val="008000"/>
                </a:solidFill>
                <a:latin typeface="Arial"/>
                <a:ea typeface="ＭＳ Ｐゴシック" charset="-128"/>
                <a:cs typeface="ＭＳ Ｐゴシック" charset="-128"/>
              </a:rPr>
              <a:t>|</a:t>
            </a:r>
            <a:endParaRPr lang="en-US" sz="3200" b="1" kern="0" dirty="0" smtClean="0">
              <a:solidFill>
                <a:srgbClr val="008000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692400" y="5473701"/>
            <a:ext cx="3289300" cy="707886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>
              <a:spcAft>
                <a:spcPts val="1800"/>
              </a:spcAft>
            </a:pPr>
            <a:r>
              <a:rPr lang="en-US" sz="4000" b="1" i="1" dirty="0" smtClean="0">
                <a:solidFill>
                  <a:srgbClr val="FF0000"/>
                </a:solidFill>
              </a:rPr>
              <a:t>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The coupling sum resonance 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C_stopband_plus.gif"/>
          <p:cNvPicPr>
            <a:picLocks noChangeAspect="1"/>
          </p:cNvPicPr>
          <p:nvPr/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292100" y="2050472"/>
            <a:ext cx="8548080" cy="1010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C_stopband_plus.gif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292100" y="3307772"/>
            <a:ext cx="8548080" cy="1010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The coupling sum resonance 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C_stopband_plus.gif"/>
          <p:cNvPicPr>
            <a:picLocks noChangeAspect="1"/>
          </p:cNvPicPr>
          <p:nvPr/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292100" y="2050472"/>
            <a:ext cx="8548080" cy="1010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C_stopband_plus.gif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292100" y="3307772"/>
            <a:ext cx="8548080" cy="1010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Frame 12"/>
          <p:cNvSpPr/>
          <p:nvPr/>
        </p:nvSpPr>
        <p:spPr>
          <a:xfrm>
            <a:off x="1524000" y="1905000"/>
            <a:ext cx="4178300" cy="2540000"/>
          </a:xfrm>
          <a:prstGeom prst="frame">
            <a:avLst>
              <a:gd name="adj1" fmla="val 952"/>
            </a:avLst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The coupling sum resonance 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C_stopband_plus.gif"/>
          <p:cNvPicPr>
            <a:picLocks noChangeAspect="1"/>
          </p:cNvPicPr>
          <p:nvPr/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292100" y="2050472"/>
            <a:ext cx="8548080" cy="1010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C_stopband_plus.gif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292100" y="3307772"/>
            <a:ext cx="8548080" cy="1010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Donut 11"/>
          <p:cNvSpPr/>
          <p:nvPr/>
        </p:nvSpPr>
        <p:spPr>
          <a:xfrm>
            <a:off x="673100" y="22733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73100" y="35179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626100" y="20574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676900" y="33401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The coupling sum resonance 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8" descr="C_stopband_plus.gif"/>
          <p:cNvPicPr>
            <a:picLocks noChangeAspect="1"/>
          </p:cNvPicPr>
          <p:nvPr/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292100" y="2050472"/>
            <a:ext cx="8548080" cy="1010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C_stopband_plus.gif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292100" y="3307772"/>
            <a:ext cx="8548080" cy="1010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Donut 11"/>
          <p:cNvSpPr/>
          <p:nvPr/>
        </p:nvSpPr>
        <p:spPr>
          <a:xfrm>
            <a:off x="673100" y="22733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73100" y="35179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626100" y="20574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676900" y="33401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/>
        </p:nvSpPr>
        <p:spPr bwMode="auto">
          <a:xfrm>
            <a:off x="6642101" y="2473325"/>
            <a:ext cx="6984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6629401" y="3756025"/>
            <a:ext cx="6984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A8E90-FFEB-1B4B-9CD5-C93BF2B90BE3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0000FF"/>
                </a:solidFill>
              </a:rPr>
              <a:t>absence</a:t>
            </a:r>
            <a:r>
              <a:rPr lang="en-US" dirty="0" smtClean="0"/>
              <a:t> of coupling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5106987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/>
              <a:t>Eigen-emittance </a:t>
            </a:r>
            <a:r>
              <a:rPr lang="en-US" sz="28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dirty="0" smtClean="0"/>
              <a:t>: constant along the ring, with </a:t>
            </a:r>
            <a:r>
              <a:rPr lang="en-US" sz="32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smtClean="0"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800" dirty="0" smtClean="0"/>
              <a:t>0</a:t>
            </a:r>
          </a:p>
          <a:p>
            <a:pPr eaLnBrk="1" hangingPunct="1">
              <a:spcAft>
                <a:spcPts val="72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Non measurable RMS emittance: </a:t>
            </a:r>
          </a:p>
          <a:p>
            <a:pPr eaLnBrk="1" hangingPunct="1">
              <a:spcAft>
                <a:spcPts val="30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Measurable emittance from RMS beam size:</a:t>
            </a: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</p:txBody>
      </p:sp>
      <p:pic>
        <p:nvPicPr>
          <p:cNvPr id="22534" name="Picture 6" descr="Eq4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222750" y="4366110"/>
            <a:ext cx="4419600" cy="90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Eq3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4554538" y="2991176"/>
            <a:ext cx="4081462" cy="920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016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Low-emittance rings [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x</a:t>
            </a:r>
            <a:r>
              <a:rPr lang="en-US" sz="3600" dirty="0" smtClean="0">
                <a:sym typeface="Wingdings"/>
              </a:rPr>
              <a:t>&gt;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y</a:t>
            </a:r>
            <a:r>
              <a:rPr lang="en-US" sz="4000" dirty="0" smtClean="0">
                <a:sym typeface="Wingdings"/>
              </a:rPr>
              <a:t>]</a:t>
            </a:r>
            <a:endParaRPr lang="en-US" sz="3600" baseline="-25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7" descr="Distribution_Emit_Measu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2000" y="1498782"/>
            <a:ext cx="5516200" cy="5072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226175" y="18303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=2.55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657975" y="36718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=5.11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251575" y="53609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=7.66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4003675" y="59070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=10.22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1552575" y="53990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=12.77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1311275" y="36718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=15.33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730375" y="18303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=17.88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914775" y="1284288"/>
            <a:ext cx="1264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=20.44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6226175" y="21097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=1.29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657975" y="39512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=2.58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6251575" y="56784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=3.87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4003675" y="62245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=5.16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1565275" y="57165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=6.45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1311275" y="40147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=7.74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1717675" y="21732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=9.03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3902075" y="1576388"/>
            <a:ext cx="1263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=10.32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8" name="Footer Placeholder 4"/>
          <p:cNvSpPr txBox="1">
            <a:spLocks/>
          </p:cNvSpPr>
          <p:nvPr/>
        </p:nvSpPr>
        <p:spPr bwMode="auto">
          <a:xfrm>
            <a:off x="7315201" y="1787525"/>
            <a:ext cx="13715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=3.84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=1.26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Footer Placeholder 4"/>
          <p:cNvSpPr txBox="1">
            <a:spLocks/>
          </p:cNvSpPr>
          <p:nvPr/>
        </p:nvSpPr>
        <p:spPr bwMode="auto">
          <a:xfrm>
            <a:off x="7696201" y="3641725"/>
            <a:ext cx="12826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=7.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6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9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=2.53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Footer Placeholder 4"/>
          <p:cNvSpPr txBox="1">
            <a:spLocks/>
          </p:cNvSpPr>
          <p:nvPr/>
        </p:nvSpPr>
        <p:spPr bwMode="auto">
          <a:xfrm>
            <a:off x="7315201" y="5318125"/>
            <a:ext cx="16128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=11.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5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3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3.79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Footer Placeholder 4"/>
          <p:cNvSpPr txBox="1">
            <a:spLocks/>
          </p:cNvSpPr>
          <p:nvPr/>
        </p:nvSpPr>
        <p:spPr bwMode="auto">
          <a:xfrm>
            <a:off x="5156201" y="5864225"/>
            <a:ext cx="15493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=15.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3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8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5.06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 bwMode="auto">
          <a:xfrm>
            <a:off x="63500" y="5419725"/>
            <a:ext cx="1612901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=19.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2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6.32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 bwMode="auto">
          <a:xfrm>
            <a:off x="12700" y="3679825"/>
            <a:ext cx="16383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=23.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0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7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7.49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 bwMode="auto">
          <a:xfrm>
            <a:off x="330201" y="1838325"/>
            <a:ext cx="1447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=26.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9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1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8.85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 txBox="1">
            <a:spLocks/>
          </p:cNvSpPr>
          <p:nvPr/>
        </p:nvSpPr>
        <p:spPr bwMode="auto">
          <a:xfrm>
            <a:off x="5092701" y="1292225"/>
            <a:ext cx="14985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Q=30.76</a:t>
            </a:r>
          </a:p>
          <a:p>
            <a:r>
              <a:rPr lang="en-GB" sz="1900" dirty="0" smtClean="0">
                <a:solidFill>
                  <a:srgbClr val="008000"/>
                </a:solidFill>
              </a:rPr>
              <a:t>Δ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Q=10.12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016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Low-emittance rings [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x</a:t>
            </a:r>
            <a:r>
              <a:rPr lang="en-US" sz="3600" dirty="0" smtClean="0">
                <a:sym typeface="Wingdings"/>
              </a:rPr>
              <a:t>&gt;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y</a:t>
            </a:r>
            <a:r>
              <a:rPr lang="en-US" sz="4000" dirty="0" smtClean="0">
                <a:sym typeface="Wingdings"/>
              </a:rPr>
              <a:t>]</a:t>
            </a:r>
            <a:endParaRPr lang="en-US" sz="3600" baseline="-25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7" descr="Distribution_Emit_Measu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2000" y="1498782"/>
            <a:ext cx="5516200" cy="5072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226175" y="18303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=2.55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657975" y="36718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=5.11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251575" y="53609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=7.66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4003675" y="59070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=10.22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1552575" y="53990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=12.77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1311275" y="36718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=15.33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730375" y="18303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=17.88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914775" y="1284288"/>
            <a:ext cx="1264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=20.44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6226175" y="21097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=1.29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657975" y="39512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=2.58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6251575" y="56784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=3.87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4003675" y="62245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=5.16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1565275" y="57165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=6.45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1311275" y="40147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=7.74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1717675" y="21732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=9.03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3902075" y="1576388"/>
            <a:ext cx="1263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=10.32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8" name="Footer Placeholder 4"/>
          <p:cNvSpPr txBox="1">
            <a:spLocks/>
          </p:cNvSpPr>
          <p:nvPr/>
        </p:nvSpPr>
        <p:spPr bwMode="auto">
          <a:xfrm>
            <a:off x="7315201" y="1787525"/>
            <a:ext cx="13715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=3.84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=1.26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Footer Placeholder 4"/>
          <p:cNvSpPr txBox="1">
            <a:spLocks/>
          </p:cNvSpPr>
          <p:nvPr/>
        </p:nvSpPr>
        <p:spPr bwMode="auto">
          <a:xfrm>
            <a:off x="7696201" y="3641725"/>
            <a:ext cx="12826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=7.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6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9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=2.53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Footer Placeholder 4"/>
          <p:cNvSpPr txBox="1">
            <a:spLocks/>
          </p:cNvSpPr>
          <p:nvPr/>
        </p:nvSpPr>
        <p:spPr bwMode="auto">
          <a:xfrm>
            <a:off x="7315201" y="5318125"/>
            <a:ext cx="16128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=11.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5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3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3.79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Footer Placeholder 4"/>
          <p:cNvSpPr txBox="1">
            <a:spLocks/>
          </p:cNvSpPr>
          <p:nvPr/>
        </p:nvSpPr>
        <p:spPr bwMode="auto">
          <a:xfrm>
            <a:off x="5156201" y="5864225"/>
            <a:ext cx="15493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=15.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3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8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5.06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 bwMode="auto">
          <a:xfrm>
            <a:off x="63500" y="5419725"/>
            <a:ext cx="1612901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=19.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2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6.32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 bwMode="auto">
          <a:xfrm>
            <a:off x="12700" y="3679825"/>
            <a:ext cx="16383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=23.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0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7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7.49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 bwMode="auto">
          <a:xfrm>
            <a:off x="330201" y="1838325"/>
            <a:ext cx="1447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=26.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9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1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  8.85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 txBox="1">
            <a:spLocks/>
          </p:cNvSpPr>
          <p:nvPr/>
        </p:nvSpPr>
        <p:spPr bwMode="auto">
          <a:xfrm>
            <a:off x="5092701" y="1292225"/>
            <a:ext cx="14985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Q=30.76</a:t>
            </a:r>
          </a:p>
          <a:p>
            <a:r>
              <a:rPr lang="en-GB" sz="1900" dirty="0" smtClean="0">
                <a:solidFill>
                  <a:srgbClr val="008000"/>
                </a:solidFill>
              </a:rPr>
              <a:t>Δ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Q=10.12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Donut 38"/>
          <p:cNvSpPr/>
          <p:nvPr/>
        </p:nvSpPr>
        <p:spPr>
          <a:xfrm>
            <a:off x="3556000" y="1244600"/>
            <a:ext cx="3263900" cy="863600"/>
          </a:xfrm>
          <a:prstGeom prst="donut">
            <a:avLst>
              <a:gd name="adj" fmla="val 4490"/>
            </a:avLst>
          </a:prstGeom>
          <a:solidFill>
            <a:srgbClr val="008000">
              <a:alpha val="6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016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Low-emittance rings [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x</a:t>
            </a:r>
            <a:r>
              <a:rPr lang="en-US" sz="3600" dirty="0" smtClean="0">
                <a:sym typeface="Wingdings"/>
              </a:rPr>
              <a:t>&gt;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y</a:t>
            </a:r>
            <a:r>
              <a:rPr lang="en-US" sz="4000" dirty="0" smtClean="0">
                <a:sym typeface="Wingdings"/>
              </a:rPr>
              <a:t>]</a:t>
            </a:r>
            <a:endParaRPr lang="en-US" sz="3600" baseline="-25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914775" y="1284288"/>
            <a:ext cx="1264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=20.44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657975" y="39512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=2.58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993775" y="40147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=7.74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3902075" y="1576388"/>
            <a:ext cx="1263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=10.32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36" name="Footer Placeholder 4"/>
          <p:cNvSpPr txBox="1">
            <a:spLocks/>
          </p:cNvSpPr>
          <p:nvPr/>
        </p:nvSpPr>
        <p:spPr bwMode="auto">
          <a:xfrm>
            <a:off x="5092701" y="1292225"/>
            <a:ext cx="14985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Q=30.76</a:t>
            </a:r>
          </a:p>
          <a:p>
            <a:r>
              <a:rPr lang="en-GB" sz="1900" dirty="0" smtClean="0">
                <a:solidFill>
                  <a:srgbClr val="008000"/>
                </a:solidFill>
              </a:rPr>
              <a:t>Δ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Q=10.12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" name="Picture 39" descr="C_stopband_plus.gif"/>
          <p:cNvPicPr>
            <a:picLocks noChangeAspect="1"/>
          </p:cNvPicPr>
          <p:nvPr/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304800" y="2698172"/>
            <a:ext cx="8548080" cy="1010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9" name="Picture 48" descr="C_stopband_plus.gif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304800" y="3955472"/>
            <a:ext cx="8548080" cy="1010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0" name="Donut 49"/>
          <p:cNvSpPr/>
          <p:nvPr/>
        </p:nvSpPr>
        <p:spPr>
          <a:xfrm>
            <a:off x="685800" y="29210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685800" y="41656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638800" y="27051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5689600" y="39878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Footer Placeholder 4"/>
          <p:cNvSpPr txBox="1">
            <a:spLocks/>
          </p:cNvSpPr>
          <p:nvPr/>
        </p:nvSpPr>
        <p:spPr bwMode="auto">
          <a:xfrm>
            <a:off x="6654801" y="3121025"/>
            <a:ext cx="6984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Footer Placeholder 4"/>
          <p:cNvSpPr txBox="1">
            <a:spLocks/>
          </p:cNvSpPr>
          <p:nvPr/>
        </p:nvSpPr>
        <p:spPr bwMode="auto">
          <a:xfrm>
            <a:off x="6642101" y="4403725"/>
            <a:ext cx="6984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3556000" y="1244600"/>
            <a:ext cx="3263900" cy="863600"/>
          </a:xfrm>
          <a:prstGeom prst="donut">
            <a:avLst>
              <a:gd name="adj" fmla="val 4490"/>
            </a:avLst>
          </a:prstGeom>
          <a:solidFill>
            <a:srgbClr val="008000">
              <a:alpha val="6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ooter Placeholder 4"/>
          <p:cNvSpPr txBox="1">
            <a:spLocks/>
          </p:cNvSpPr>
          <p:nvPr/>
        </p:nvSpPr>
        <p:spPr bwMode="auto">
          <a:xfrm>
            <a:off x="1549400" y="1981200"/>
            <a:ext cx="4168775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same for both</a:t>
            </a: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auto">
          <a:xfrm>
            <a:off x="4864100" y="5254625"/>
            <a:ext cx="4089401" cy="1247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sum </a:t>
            </a:r>
            <a:r>
              <a:rPr lang="en-GB" sz="2400" dirty="0" err="1" smtClean="0">
                <a:solidFill>
                  <a:srgbClr val="FF0000"/>
                </a:solidFill>
              </a:rPr>
              <a:t>Σ</a:t>
            </a:r>
            <a:r>
              <a:rPr lang="en-GB" sz="2400" dirty="0" smtClean="0">
                <a:solidFill>
                  <a:srgbClr val="FF0000"/>
                </a:solidFill>
              </a:rPr>
              <a:t>-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term oscillates 3 times faster than difference </a:t>
            </a:r>
            <a:r>
              <a:rPr lang="en-GB" sz="2400" dirty="0" err="1" smtClean="0">
                <a:solidFill>
                  <a:srgbClr val="FF0000"/>
                </a:solidFill>
              </a:rPr>
              <a:t>Δ</a:t>
            </a:r>
            <a:r>
              <a:rPr lang="en-GB" sz="2400" dirty="0" smtClean="0">
                <a:solidFill>
                  <a:srgbClr val="FF0000"/>
                </a:solidFill>
              </a:rPr>
              <a:t>-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term, only</a:t>
            </a:r>
          </a:p>
        </p:txBody>
      </p:sp>
      <p:sp>
        <p:nvSpPr>
          <p:cNvPr id="24" name="Frame 23"/>
          <p:cNvSpPr/>
          <p:nvPr/>
        </p:nvSpPr>
        <p:spPr>
          <a:xfrm>
            <a:off x="1498600" y="2552700"/>
            <a:ext cx="4178300" cy="2540000"/>
          </a:xfrm>
          <a:prstGeom prst="frame">
            <a:avLst>
              <a:gd name="adj1" fmla="val 952"/>
            </a:avLst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6184900" y="2082800"/>
            <a:ext cx="2717800" cy="17018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7696200" y="3530600"/>
            <a:ext cx="1270000" cy="2667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7759700" y="3797300"/>
            <a:ext cx="1168400" cy="3175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7543800" y="3835400"/>
            <a:ext cx="1358900" cy="13589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016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Low-emittance rings [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x</a:t>
            </a:r>
            <a:r>
              <a:rPr lang="en-US" sz="3600" dirty="0" smtClean="0">
                <a:sym typeface="Wingdings"/>
              </a:rPr>
              <a:t>&gt;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y</a:t>
            </a:r>
            <a:r>
              <a:rPr lang="en-US" sz="4000" dirty="0" smtClean="0">
                <a:sym typeface="Wingdings"/>
              </a:rPr>
              <a:t>]</a:t>
            </a:r>
            <a:endParaRPr lang="en-US" sz="3600" baseline="-25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914775" y="1284288"/>
            <a:ext cx="1264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=20.44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657975" y="39512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=2.58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993775" y="40147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=7.74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3902075" y="1576388"/>
            <a:ext cx="1263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=10.32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36" name="Footer Placeholder 4"/>
          <p:cNvSpPr txBox="1">
            <a:spLocks/>
          </p:cNvSpPr>
          <p:nvPr/>
        </p:nvSpPr>
        <p:spPr bwMode="auto">
          <a:xfrm>
            <a:off x="5092701" y="1292225"/>
            <a:ext cx="14985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Q=30.76</a:t>
            </a:r>
          </a:p>
          <a:p>
            <a:r>
              <a:rPr lang="en-GB" sz="1900" dirty="0" smtClean="0">
                <a:solidFill>
                  <a:srgbClr val="008000"/>
                </a:solidFill>
              </a:rPr>
              <a:t>Δ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Q=10.12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" name="Picture 39" descr="C_stopband_plus.gif"/>
          <p:cNvPicPr>
            <a:picLocks noChangeAspect="1"/>
          </p:cNvPicPr>
          <p:nvPr/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304800" y="2698172"/>
            <a:ext cx="8548080" cy="1010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9" name="Picture 48" descr="C_stopband_plus.gif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304800" y="3955472"/>
            <a:ext cx="8548080" cy="1010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0" name="Donut 49"/>
          <p:cNvSpPr/>
          <p:nvPr/>
        </p:nvSpPr>
        <p:spPr>
          <a:xfrm>
            <a:off x="685800" y="29210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685800" y="41656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5638800" y="27051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5689600" y="39878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Footer Placeholder 4"/>
          <p:cNvSpPr txBox="1">
            <a:spLocks/>
          </p:cNvSpPr>
          <p:nvPr/>
        </p:nvSpPr>
        <p:spPr bwMode="auto">
          <a:xfrm>
            <a:off x="6654801" y="3121025"/>
            <a:ext cx="6984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Footer Placeholder 4"/>
          <p:cNvSpPr txBox="1">
            <a:spLocks/>
          </p:cNvSpPr>
          <p:nvPr/>
        </p:nvSpPr>
        <p:spPr bwMode="auto">
          <a:xfrm>
            <a:off x="6642101" y="4403725"/>
            <a:ext cx="6984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Donut 57"/>
          <p:cNvSpPr/>
          <p:nvPr/>
        </p:nvSpPr>
        <p:spPr>
          <a:xfrm>
            <a:off x="3556000" y="1244600"/>
            <a:ext cx="3263900" cy="863600"/>
          </a:xfrm>
          <a:prstGeom prst="donut">
            <a:avLst>
              <a:gd name="adj" fmla="val 4490"/>
            </a:avLst>
          </a:prstGeom>
          <a:solidFill>
            <a:srgbClr val="008000">
              <a:alpha val="6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Footer Placeholder 4"/>
          <p:cNvSpPr txBox="1">
            <a:spLocks/>
          </p:cNvSpPr>
          <p:nvPr/>
        </p:nvSpPr>
        <p:spPr bwMode="auto">
          <a:xfrm>
            <a:off x="1549400" y="1981200"/>
            <a:ext cx="4168775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same for both</a:t>
            </a: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auto">
          <a:xfrm>
            <a:off x="4864100" y="5254625"/>
            <a:ext cx="4089401" cy="1247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sum </a:t>
            </a:r>
            <a:r>
              <a:rPr lang="en-GB" sz="2400" dirty="0" err="1" smtClean="0">
                <a:solidFill>
                  <a:srgbClr val="FF0000"/>
                </a:solidFill>
              </a:rPr>
              <a:t>Σ</a:t>
            </a:r>
            <a:r>
              <a:rPr lang="en-GB" sz="2400" dirty="0" smtClean="0">
                <a:solidFill>
                  <a:srgbClr val="FF0000"/>
                </a:solidFill>
              </a:rPr>
              <a:t>-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term oscillates 3 times faster than difference </a:t>
            </a:r>
            <a:r>
              <a:rPr lang="en-GB" sz="2400" dirty="0" err="1" smtClean="0">
                <a:solidFill>
                  <a:srgbClr val="FF0000"/>
                </a:solidFill>
              </a:rPr>
              <a:t>Δ</a:t>
            </a:r>
            <a:r>
              <a:rPr lang="en-GB" sz="2400" dirty="0" smtClean="0">
                <a:solidFill>
                  <a:srgbClr val="FF0000"/>
                </a:solidFill>
              </a:rPr>
              <a:t>-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term, only</a:t>
            </a:r>
          </a:p>
        </p:txBody>
      </p:sp>
      <p:sp>
        <p:nvSpPr>
          <p:cNvPr id="24" name="Frame 23"/>
          <p:cNvSpPr/>
          <p:nvPr/>
        </p:nvSpPr>
        <p:spPr>
          <a:xfrm>
            <a:off x="1498600" y="2552700"/>
            <a:ext cx="4178300" cy="2540000"/>
          </a:xfrm>
          <a:prstGeom prst="frame">
            <a:avLst>
              <a:gd name="adj1" fmla="val 952"/>
            </a:avLst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6184900" y="2082800"/>
            <a:ext cx="2717800" cy="17018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7696200" y="3530600"/>
            <a:ext cx="1270000" cy="2667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7759700" y="3797300"/>
            <a:ext cx="1168400" cy="3175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7543800" y="3835400"/>
            <a:ext cx="1358900" cy="13589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 txBox="1">
            <a:spLocks/>
          </p:cNvSpPr>
          <p:nvPr/>
        </p:nvSpPr>
        <p:spPr bwMode="auto">
          <a:xfrm>
            <a:off x="419101" y="5534025"/>
            <a:ext cx="2514600" cy="866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GB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|C</a:t>
            </a:r>
            <a:r>
              <a:rPr kumimoji="0" lang="en-GB" sz="440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+</a:t>
            </a:r>
            <a:r>
              <a:rPr kumimoji="0" lang="en-GB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|~|C</a:t>
            </a:r>
            <a:r>
              <a:rPr lang="en-GB" sz="4400" baseline="30000" dirty="0" smtClean="0">
                <a:solidFill>
                  <a:srgbClr val="FF0000"/>
                </a:solidFill>
                <a:latin typeface="Helvetica"/>
                <a:cs typeface="Helvetica"/>
              </a:rPr>
              <a:t>-</a:t>
            </a:r>
            <a:r>
              <a:rPr kumimoji="0" lang="en-GB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|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3124200" y="5956300"/>
            <a:ext cx="1600200" cy="254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5889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err="1" smtClean="0">
                <a:sym typeface="Wingdings"/>
              </a:rPr>
              <a:t>Hadron</a:t>
            </a:r>
            <a:r>
              <a:rPr lang="en-US" sz="3600" dirty="0" smtClean="0">
                <a:sym typeface="Wingdings"/>
              </a:rPr>
              <a:t> rings [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x</a:t>
            </a:r>
            <a:r>
              <a:rPr lang="en-US" sz="3600" dirty="0" err="1" smtClean="0">
                <a:sym typeface="Wingdings"/>
              </a:rPr>
              <a:t>~Q</a:t>
            </a:r>
            <a:r>
              <a:rPr lang="en-US" sz="4000" baseline="-25000" dirty="0" err="1" smtClean="0">
                <a:sym typeface="Wingdings"/>
              </a:rPr>
              <a:t>y</a:t>
            </a:r>
            <a:r>
              <a:rPr lang="en-US" sz="4000" dirty="0" smtClean="0">
                <a:sym typeface="Wingdings"/>
              </a:rPr>
              <a:t>]</a:t>
            </a:r>
            <a:endParaRPr lang="en-US" sz="3600" baseline="-25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7" descr="Distribution_Emit_Measu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2000" y="1498782"/>
            <a:ext cx="5516200" cy="5072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226175" y="18303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=3.27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657975" y="36718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=6.55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251575" y="53609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=9.82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4003675" y="59070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=13.09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1552575" y="53990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=16.36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1349375" y="36718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=19.62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730375" y="18303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=22.89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914775" y="1284288"/>
            <a:ext cx="1264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=26.18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6226175" y="21097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=3.28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657975" y="39512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=6.56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6251575" y="56784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=9.84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4003675" y="6224588"/>
            <a:ext cx="1257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=13.11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1565275" y="5716588"/>
            <a:ext cx="1257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=16.39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1349375" y="4027488"/>
            <a:ext cx="1257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=19.58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1717675" y="2173288"/>
            <a:ext cx="1257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=22.86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3902075" y="1576388"/>
            <a:ext cx="1263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=26.22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8" name="Footer Placeholder 4"/>
          <p:cNvSpPr txBox="1">
            <a:spLocks/>
          </p:cNvSpPr>
          <p:nvPr/>
        </p:nvSpPr>
        <p:spPr bwMode="auto">
          <a:xfrm>
            <a:off x="7315201" y="1787525"/>
            <a:ext cx="15747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  6.55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=-0.01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Footer Placeholder 4"/>
          <p:cNvSpPr txBox="1">
            <a:spLocks/>
          </p:cNvSpPr>
          <p:nvPr/>
        </p:nvSpPr>
        <p:spPr bwMode="auto">
          <a:xfrm>
            <a:off x="7696201" y="3641725"/>
            <a:ext cx="14477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=13.10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=-0.01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Footer Placeholder 4"/>
          <p:cNvSpPr txBox="1">
            <a:spLocks/>
          </p:cNvSpPr>
          <p:nvPr/>
        </p:nvSpPr>
        <p:spPr bwMode="auto">
          <a:xfrm>
            <a:off x="7315201" y="5318125"/>
            <a:ext cx="15874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=19.66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Footer Placeholder 4"/>
          <p:cNvSpPr txBox="1">
            <a:spLocks/>
          </p:cNvSpPr>
          <p:nvPr/>
        </p:nvSpPr>
        <p:spPr bwMode="auto">
          <a:xfrm>
            <a:off x="5156201" y="5864225"/>
            <a:ext cx="15112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=26.20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 bwMode="auto">
          <a:xfrm>
            <a:off x="127001" y="5419725"/>
            <a:ext cx="15239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=32.75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=-0.03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 bwMode="auto">
          <a:xfrm>
            <a:off x="12700" y="3679825"/>
            <a:ext cx="16383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=39.20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=-0.03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 bwMode="auto">
          <a:xfrm>
            <a:off x="279400" y="1838325"/>
            <a:ext cx="1498601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=45.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75</a:t>
            </a: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Lucida Grande"/>
              <a:ea typeface="Lucida Grande"/>
              <a:cs typeface="Lucida Grande"/>
            </a:endParaRP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=-0.03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 txBox="1">
            <a:spLocks/>
          </p:cNvSpPr>
          <p:nvPr/>
        </p:nvSpPr>
        <p:spPr bwMode="auto">
          <a:xfrm>
            <a:off x="5092701" y="1292225"/>
            <a:ext cx="14985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Q=52.40</a:t>
            </a:r>
          </a:p>
          <a:p>
            <a:r>
              <a:rPr lang="en-GB" sz="1900" dirty="0" smtClean="0">
                <a:solidFill>
                  <a:srgbClr val="008000"/>
                </a:solidFill>
              </a:rPr>
              <a:t>Δ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Q=-0.04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5889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err="1" smtClean="0">
                <a:sym typeface="Wingdings"/>
              </a:rPr>
              <a:t>Hadron</a:t>
            </a:r>
            <a:r>
              <a:rPr lang="en-US" sz="3600" dirty="0" smtClean="0">
                <a:sym typeface="Wingdings"/>
              </a:rPr>
              <a:t> rings [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x</a:t>
            </a:r>
            <a:r>
              <a:rPr lang="en-US" sz="3600" dirty="0" err="1" smtClean="0">
                <a:sym typeface="Wingdings"/>
              </a:rPr>
              <a:t>~Q</a:t>
            </a:r>
            <a:r>
              <a:rPr lang="en-US" sz="4000" baseline="-25000" dirty="0" err="1" smtClean="0">
                <a:sym typeface="Wingdings"/>
              </a:rPr>
              <a:t>y</a:t>
            </a:r>
            <a:r>
              <a:rPr lang="en-US" sz="4000" dirty="0" smtClean="0">
                <a:sym typeface="Wingdings"/>
              </a:rPr>
              <a:t>]</a:t>
            </a:r>
            <a:endParaRPr lang="en-US" sz="3600" baseline="-25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7" descr="Distribution_Emit_Measu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72000" y="1498782"/>
            <a:ext cx="5516200" cy="5072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226175" y="18303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=3.27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657975" y="36718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=6.55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6251575" y="5360988"/>
            <a:ext cx="11236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=9.82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4003675" y="59070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=13.09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1552575" y="53990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=16.36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1349375" y="36718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=19.62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5" name="TextBox 15"/>
          <p:cNvSpPr txBox="1">
            <a:spLocks noChangeArrowheads="1"/>
          </p:cNvSpPr>
          <p:nvPr/>
        </p:nvSpPr>
        <p:spPr bwMode="auto">
          <a:xfrm>
            <a:off x="1730375" y="1830388"/>
            <a:ext cx="125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=22.89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914775" y="1284288"/>
            <a:ext cx="1264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=26.18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6226175" y="21097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=3.28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1" name="TextBox 15"/>
          <p:cNvSpPr txBox="1">
            <a:spLocks noChangeArrowheads="1"/>
          </p:cNvSpPr>
          <p:nvPr/>
        </p:nvSpPr>
        <p:spPr bwMode="auto">
          <a:xfrm>
            <a:off x="6657975" y="39512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=6.56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/>
        </p:nvSpPr>
        <p:spPr bwMode="auto">
          <a:xfrm>
            <a:off x="6251575" y="56784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=9.84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4003675" y="6224588"/>
            <a:ext cx="1257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=13.11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1565275" y="5716588"/>
            <a:ext cx="1257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=16.39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5" name="TextBox 15"/>
          <p:cNvSpPr txBox="1">
            <a:spLocks noChangeArrowheads="1"/>
          </p:cNvSpPr>
          <p:nvPr/>
        </p:nvSpPr>
        <p:spPr bwMode="auto">
          <a:xfrm>
            <a:off x="1349375" y="4027488"/>
            <a:ext cx="1257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=19.58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6" name="TextBox 15"/>
          <p:cNvSpPr txBox="1">
            <a:spLocks noChangeArrowheads="1"/>
          </p:cNvSpPr>
          <p:nvPr/>
        </p:nvSpPr>
        <p:spPr bwMode="auto">
          <a:xfrm>
            <a:off x="1717675" y="2173288"/>
            <a:ext cx="12577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=22.86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3902075" y="1576388"/>
            <a:ext cx="1263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=26.22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48" name="Footer Placeholder 4"/>
          <p:cNvSpPr txBox="1">
            <a:spLocks/>
          </p:cNvSpPr>
          <p:nvPr/>
        </p:nvSpPr>
        <p:spPr bwMode="auto">
          <a:xfrm>
            <a:off x="7315201" y="1787525"/>
            <a:ext cx="15747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  6.55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=-0.01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Footer Placeholder 4"/>
          <p:cNvSpPr txBox="1">
            <a:spLocks/>
          </p:cNvSpPr>
          <p:nvPr/>
        </p:nvSpPr>
        <p:spPr bwMode="auto">
          <a:xfrm>
            <a:off x="7696201" y="3641725"/>
            <a:ext cx="14477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=13.10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=-0.01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Footer Placeholder 4"/>
          <p:cNvSpPr txBox="1">
            <a:spLocks/>
          </p:cNvSpPr>
          <p:nvPr/>
        </p:nvSpPr>
        <p:spPr bwMode="auto">
          <a:xfrm>
            <a:off x="7315201" y="5318125"/>
            <a:ext cx="15874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=19.66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Footer Placeholder 4"/>
          <p:cNvSpPr txBox="1">
            <a:spLocks/>
          </p:cNvSpPr>
          <p:nvPr/>
        </p:nvSpPr>
        <p:spPr bwMode="auto">
          <a:xfrm>
            <a:off x="5156201" y="5864225"/>
            <a:ext cx="15112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=26.20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=-0.02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Footer Placeholder 4"/>
          <p:cNvSpPr txBox="1">
            <a:spLocks/>
          </p:cNvSpPr>
          <p:nvPr/>
        </p:nvSpPr>
        <p:spPr bwMode="auto">
          <a:xfrm>
            <a:off x="127001" y="5419725"/>
            <a:ext cx="15239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=32.75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=-0.03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 bwMode="auto">
          <a:xfrm>
            <a:off x="12700" y="3679825"/>
            <a:ext cx="16383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=39.20</a:t>
            </a: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=-0.03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 bwMode="auto">
          <a:xfrm>
            <a:off x="279400" y="1838325"/>
            <a:ext cx="1498601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=45.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75</a:t>
            </a: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Lucida Grande"/>
              <a:ea typeface="Lucida Grande"/>
              <a:cs typeface="Lucida Grande"/>
            </a:endParaRPr>
          </a:p>
          <a:p>
            <a:r>
              <a:rPr lang="en-GB" sz="1900" dirty="0" err="1" smtClean="0">
                <a:solidFill>
                  <a:srgbClr val="008000"/>
                </a:solidFill>
              </a:rPr>
              <a:t>Δ</a:t>
            </a:r>
            <a:r>
              <a:rPr lang="en-GB" sz="1900" dirty="0" err="1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=-0.03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Footer Placeholder 4"/>
          <p:cNvSpPr txBox="1">
            <a:spLocks/>
          </p:cNvSpPr>
          <p:nvPr/>
        </p:nvSpPr>
        <p:spPr bwMode="auto">
          <a:xfrm>
            <a:off x="5092701" y="1292225"/>
            <a:ext cx="14985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Q=52.40</a:t>
            </a:r>
          </a:p>
          <a:p>
            <a:r>
              <a:rPr lang="en-GB" sz="1900" dirty="0" smtClean="0">
                <a:solidFill>
                  <a:srgbClr val="008000"/>
                </a:solidFill>
              </a:rPr>
              <a:t>Δ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Q=-0.04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Donut 38"/>
          <p:cNvSpPr/>
          <p:nvPr/>
        </p:nvSpPr>
        <p:spPr>
          <a:xfrm>
            <a:off x="3556000" y="1244600"/>
            <a:ext cx="3263900" cy="863600"/>
          </a:xfrm>
          <a:prstGeom prst="donut">
            <a:avLst>
              <a:gd name="adj" fmla="val 4490"/>
            </a:avLst>
          </a:prstGeom>
          <a:solidFill>
            <a:srgbClr val="008000">
              <a:alpha val="6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5889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err="1" smtClean="0">
                <a:sym typeface="Wingdings"/>
              </a:rPr>
              <a:t>Hadron</a:t>
            </a:r>
            <a:r>
              <a:rPr lang="en-US" sz="3600" dirty="0" smtClean="0">
                <a:sym typeface="Wingdings"/>
              </a:rPr>
              <a:t> rings [</a:t>
            </a:r>
            <a:r>
              <a:rPr lang="en-US" sz="3600" dirty="0" err="1" smtClean="0">
                <a:sym typeface="Wingdings"/>
              </a:rPr>
              <a:t>Q</a:t>
            </a:r>
            <a:r>
              <a:rPr lang="en-US" sz="4000" baseline="-25000" dirty="0" err="1" smtClean="0">
                <a:sym typeface="Wingdings"/>
              </a:rPr>
              <a:t>x</a:t>
            </a:r>
            <a:r>
              <a:rPr lang="en-US" sz="3600" dirty="0" err="1" smtClean="0">
                <a:sym typeface="Wingdings"/>
              </a:rPr>
              <a:t>~Q</a:t>
            </a:r>
            <a:r>
              <a:rPr lang="en-US" sz="4000" baseline="-25000" dirty="0" err="1" smtClean="0">
                <a:sym typeface="Wingdings"/>
              </a:rPr>
              <a:t>y</a:t>
            </a:r>
            <a:r>
              <a:rPr lang="en-US" sz="4000" dirty="0" smtClean="0">
                <a:sym typeface="Wingdings"/>
              </a:rPr>
              <a:t>]</a:t>
            </a:r>
            <a:endParaRPr lang="en-US" sz="3600" baseline="-25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3914775" y="1284288"/>
            <a:ext cx="12647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x</a:t>
            </a:r>
            <a:r>
              <a:rPr lang="en-US" sz="1600" b="1" i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=26.18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7" name="TextBox 15"/>
          <p:cNvSpPr txBox="1">
            <a:spLocks noChangeArrowheads="1"/>
          </p:cNvSpPr>
          <p:nvPr/>
        </p:nvSpPr>
        <p:spPr bwMode="auto">
          <a:xfrm>
            <a:off x="3902075" y="1576388"/>
            <a:ext cx="12635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Q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=26.22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36" name="Footer Placeholder 4"/>
          <p:cNvSpPr txBox="1">
            <a:spLocks/>
          </p:cNvSpPr>
          <p:nvPr/>
        </p:nvSpPr>
        <p:spPr bwMode="auto">
          <a:xfrm>
            <a:off x="5092701" y="1292225"/>
            <a:ext cx="1498599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Q=52.40</a:t>
            </a:r>
          </a:p>
          <a:p>
            <a:r>
              <a:rPr lang="en-GB" sz="1900" dirty="0" smtClean="0">
                <a:solidFill>
                  <a:srgbClr val="008000"/>
                </a:solidFill>
              </a:rPr>
              <a:t>Δ</a:t>
            </a:r>
            <a:r>
              <a:rPr lang="en-GB" sz="1900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Q=-0.04</a:t>
            </a:r>
            <a:endParaRPr lang="en-GB" sz="1900" dirty="0" smtClean="0">
              <a:solidFill>
                <a:srgbClr val="008000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Donut 38"/>
          <p:cNvSpPr/>
          <p:nvPr/>
        </p:nvSpPr>
        <p:spPr>
          <a:xfrm>
            <a:off x="3556000" y="1244600"/>
            <a:ext cx="3263900" cy="863600"/>
          </a:xfrm>
          <a:prstGeom prst="donut">
            <a:avLst>
              <a:gd name="adj" fmla="val 4490"/>
            </a:avLst>
          </a:prstGeom>
          <a:solidFill>
            <a:srgbClr val="008000">
              <a:alpha val="60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15"/>
          <p:cNvSpPr txBox="1">
            <a:spLocks noChangeArrowheads="1"/>
          </p:cNvSpPr>
          <p:nvPr/>
        </p:nvSpPr>
        <p:spPr bwMode="auto">
          <a:xfrm>
            <a:off x="6657975" y="39512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=2.58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60" name="TextBox 15"/>
          <p:cNvSpPr txBox="1">
            <a:spLocks noChangeArrowheads="1"/>
          </p:cNvSpPr>
          <p:nvPr/>
        </p:nvSpPr>
        <p:spPr bwMode="auto">
          <a:xfrm>
            <a:off x="993775" y="4014788"/>
            <a:ext cx="112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ϕ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y</a:t>
            </a:r>
            <a:r>
              <a:rPr lang="en-US" sz="1600" b="1" i="1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=7.74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pic>
        <p:nvPicPr>
          <p:cNvPr id="61" name="Picture 60" descr="C_stopband_plus.gif"/>
          <p:cNvPicPr>
            <a:picLocks noChangeAspect="1"/>
          </p:cNvPicPr>
          <p:nvPr/>
        </p:nvPicPr>
        <p:blipFill>
          <a:blip r:embed="rId3">
            <a:lum bright="-20000" contrast="30000"/>
          </a:blip>
          <a:stretch>
            <a:fillRect/>
          </a:stretch>
        </p:blipFill>
        <p:spPr>
          <a:xfrm>
            <a:off x="304800" y="2698172"/>
            <a:ext cx="8548080" cy="101022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2" name="Picture 61" descr="C_stopband_plus.gif"/>
          <p:cNvPicPr>
            <a:picLocks noChangeAspect="1"/>
          </p:cNvPicPr>
          <p:nvPr/>
        </p:nvPicPr>
        <p:blipFill>
          <a:blip r:embed="rId4">
            <a:lum bright="-20000" contrast="30000"/>
          </a:blip>
          <a:stretch>
            <a:fillRect/>
          </a:stretch>
        </p:blipFill>
        <p:spPr>
          <a:xfrm>
            <a:off x="304800" y="3955472"/>
            <a:ext cx="8548080" cy="1010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3" name="Donut 62"/>
          <p:cNvSpPr/>
          <p:nvPr/>
        </p:nvSpPr>
        <p:spPr>
          <a:xfrm>
            <a:off x="685800" y="29210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Donut 63"/>
          <p:cNvSpPr/>
          <p:nvPr/>
        </p:nvSpPr>
        <p:spPr>
          <a:xfrm>
            <a:off x="685800" y="4165600"/>
            <a:ext cx="368300" cy="3429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Donut 64"/>
          <p:cNvSpPr/>
          <p:nvPr/>
        </p:nvSpPr>
        <p:spPr>
          <a:xfrm>
            <a:off x="5638800" y="27051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Donut 65"/>
          <p:cNvSpPr/>
          <p:nvPr/>
        </p:nvSpPr>
        <p:spPr>
          <a:xfrm>
            <a:off x="5689600" y="3987800"/>
            <a:ext cx="2286000" cy="901700"/>
          </a:xfrm>
          <a:prstGeom prst="donut">
            <a:avLst>
              <a:gd name="adj" fmla="val 4490"/>
            </a:avLst>
          </a:prstGeom>
          <a:solidFill>
            <a:srgbClr val="FF0000">
              <a:alpha val="60000"/>
            </a:srgbClr>
          </a:solidFill>
          <a:ln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ooter Placeholder 4"/>
          <p:cNvSpPr txBox="1">
            <a:spLocks/>
          </p:cNvSpPr>
          <p:nvPr/>
        </p:nvSpPr>
        <p:spPr bwMode="auto">
          <a:xfrm>
            <a:off x="6654801" y="3121025"/>
            <a:ext cx="6984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Σ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" name="Footer Placeholder 4"/>
          <p:cNvSpPr txBox="1">
            <a:spLocks/>
          </p:cNvSpPr>
          <p:nvPr/>
        </p:nvSpPr>
        <p:spPr bwMode="auto">
          <a:xfrm>
            <a:off x="6642101" y="4403725"/>
            <a:ext cx="6984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Δ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Lucida Grande"/>
                <a:ea typeface="Lucida Grande"/>
                <a:cs typeface="Lucida Grande"/>
              </a:rPr>
              <a:t>ϕ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" name="Footer Placeholder 4"/>
          <p:cNvSpPr txBox="1">
            <a:spLocks/>
          </p:cNvSpPr>
          <p:nvPr/>
        </p:nvSpPr>
        <p:spPr bwMode="auto">
          <a:xfrm>
            <a:off x="1549400" y="1981200"/>
            <a:ext cx="4168775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same for both</a:t>
            </a:r>
          </a:p>
        </p:txBody>
      </p:sp>
      <p:sp>
        <p:nvSpPr>
          <p:cNvPr id="70" name="Footer Placeholder 4"/>
          <p:cNvSpPr txBox="1">
            <a:spLocks/>
          </p:cNvSpPr>
          <p:nvPr/>
        </p:nvSpPr>
        <p:spPr bwMode="auto">
          <a:xfrm>
            <a:off x="4864100" y="5254625"/>
            <a:ext cx="4089401" cy="1247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sum </a:t>
            </a:r>
            <a:r>
              <a:rPr lang="en-GB" sz="2400" dirty="0" err="1" smtClean="0">
                <a:solidFill>
                  <a:srgbClr val="FF0000"/>
                </a:solidFill>
              </a:rPr>
              <a:t>Σ</a:t>
            </a:r>
            <a:r>
              <a:rPr lang="en-GB" sz="2400" dirty="0" smtClean="0">
                <a:solidFill>
                  <a:srgbClr val="FF0000"/>
                </a:solidFill>
              </a:rPr>
              <a:t>-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term oscillates 52 times, while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the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difference </a:t>
            </a:r>
            <a:r>
              <a:rPr lang="en-GB" sz="2400" dirty="0" err="1" smtClean="0">
                <a:solidFill>
                  <a:srgbClr val="FF0000"/>
                </a:solidFill>
              </a:rPr>
              <a:t>Δ</a:t>
            </a:r>
            <a:r>
              <a:rPr lang="en-GB" sz="2400" dirty="0" smtClean="0">
                <a:solidFill>
                  <a:srgbClr val="FF0000"/>
                </a:solidFill>
              </a:rPr>
              <a:t>-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term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does not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1" name="Frame 70"/>
          <p:cNvSpPr/>
          <p:nvPr/>
        </p:nvSpPr>
        <p:spPr>
          <a:xfrm>
            <a:off x="1498600" y="2552700"/>
            <a:ext cx="4178300" cy="2540000"/>
          </a:xfrm>
          <a:prstGeom prst="frame">
            <a:avLst>
              <a:gd name="adj1" fmla="val 952"/>
            </a:avLst>
          </a:prstGeom>
          <a:solidFill>
            <a:srgbClr val="0000FF"/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10800000">
            <a:off x="6184900" y="2082800"/>
            <a:ext cx="2717800" cy="17018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7696200" y="3530600"/>
            <a:ext cx="1270000" cy="2667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 flipV="1">
            <a:off x="7759700" y="3797300"/>
            <a:ext cx="1168400" cy="3175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7543800" y="3835400"/>
            <a:ext cx="1358900" cy="13589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ooter Placeholder 4"/>
          <p:cNvSpPr txBox="1">
            <a:spLocks/>
          </p:cNvSpPr>
          <p:nvPr/>
        </p:nvSpPr>
        <p:spPr bwMode="auto">
          <a:xfrm>
            <a:off x="177800" y="5534025"/>
            <a:ext cx="2755901" cy="866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GB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|C</a:t>
            </a:r>
            <a:r>
              <a:rPr kumimoji="0" lang="en-GB" sz="440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+</a:t>
            </a:r>
            <a:r>
              <a:rPr kumimoji="0" lang="en-GB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|&lt;&lt;|C</a:t>
            </a:r>
            <a:r>
              <a:rPr kumimoji="0" lang="en-GB" sz="440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-</a:t>
            </a:r>
            <a:r>
              <a:rPr kumimoji="0" lang="en-GB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|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10800000">
            <a:off x="3124200" y="5956300"/>
            <a:ext cx="1600200" cy="25400"/>
          </a:xfrm>
          <a:prstGeom prst="straightConnector1">
            <a:avLst/>
          </a:prstGeom>
          <a:ln w="63500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4"/>
          <p:cNvSpPr txBox="1">
            <a:spLocks/>
          </p:cNvSpPr>
          <p:nvPr/>
        </p:nvSpPr>
        <p:spPr bwMode="auto">
          <a:xfrm>
            <a:off x="5969001" y="4556125"/>
            <a:ext cx="596899" cy="37147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1080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n-GB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=1</a:t>
            </a:r>
            <a:endParaRPr kumimoji="0" lang="en-GB" sz="240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98500" y="850900"/>
            <a:ext cx="7924800" cy="578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800" dirty="0" err="1" smtClean="0"/>
              <a:t>Guignard</a:t>
            </a:r>
            <a:r>
              <a:rPr lang="en-US" sz="2800" dirty="0" smtClean="0"/>
              <a:t> formula (fixed tunes, i.e. </a:t>
            </a:r>
            <a:r>
              <a:rPr lang="en-US" sz="2800" dirty="0" err="1" smtClean="0"/>
              <a:t>Δ</a:t>
            </a:r>
            <a:r>
              <a:rPr lang="en-US" sz="2800" dirty="0" smtClean="0"/>
              <a:t>=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x</a:t>
            </a:r>
            <a:r>
              <a:rPr lang="en-US" sz="2800" dirty="0" err="1" smtClean="0"/>
              <a:t>-Q</a:t>
            </a:r>
            <a:r>
              <a:rPr lang="en-US" sz="2800" baseline="-25000" dirty="0" err="1" smtClean="0"/>
              <a:t>y</a:t>
            </a:r>
            <a:r>
              <a:rPr lang="en-US" sz="2800" dirty="0" smtClean="0"/>
              <a:t>  constant in time)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8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800" dirty="0" smtClean="0"/>
              <a:t>WARNING: the formula is only valid for negligible sum resonance, i.e. |C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| &gt;&gt; |C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|, hence not for modern synchrotron light sources</a:t>
            </a:r>
            <a:endParaRPr lang="en-US" sz="2400" dirty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" name="Picture 32" descr="eq_guignard_ey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1498600" y="2584451"/>
            <a:ext cx="1752600" cy="641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Picture 33" descr="eq_guignard_ey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1054099" y="3533042"/>
            <a:ext cx="2654301" cy="8594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8" name="Picture 37" descr="Guignard_plot.png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4283485" y="1816100"/>
            <a:ext cx="4807146" cy="336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98500" y="850900"/>
            <a:ext cx="7924800" cy="578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800" dirty="0" err="1" smtClean="0"/>
              <a:t>Metral</a:t>
            </a:r>
            <a:r>
              <a:rPr lang="en-US" sz="2800" dirty="0" smtClean="0"/>
              <a:t> formula (tunes varying in time, i.e. </a:t>
            </a:r>
            <a:r>
              <a:rPr lang="en-US" sz="2800" dirty="0" err="1" smtClean="0"/>
              <a:t>Δ(t</a:t>
            </a:r>
            <a:r>
              <a:rPr lang="en-US" sz="2800" dirty="0" smtClean="0"/>
              <a:t>)=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x</a:t>
            </a:r>
            <a:r>
              <a:rPr lang="en-US" sz="2800" dirty="0" err="1" smtClean="0"/>
              <a:t>(t)-Q</a:t>
            </a:r>
            <a:r>
              <a:rPr lang="en-US" sz="2800" baseline="-25000" dirty="0" err="1" smtClean="0"/>
              <a:t>y</a:t>
            </a:r>
            <a:r>
              <a:rPr lang="en-US" sz="2800" dirty="0" err="1" smtClean="0"/>
              <a:t>(t</a:t>
            </a:r>
            <a:r>
              <a:rPr lang="en-US" sz="2800" dirty="0" smtClean="0"/>
              <a:t>) , resonance crossing)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8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800" dirty="0" smtClean="0"/>
              <a:t>WARNING: the formula is only valid for negligible sum resonance, i.e. |C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| &gt;&gt; |C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|, hence not for modern synchrotron light sources</a:t>
            </a:r>
            <a:endParaRPr lang="en-US" sz="2400" dirty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4" name="Picture 33" descr="eq_guignard_ey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-1" y="2171700"/>
            <a:ext cx="4267201" cy="2171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8" name="Picture 37" descr="Guignard_plot.png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324835" y="1816100"/>
            <a:ext cx="4749846" cy="336550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812800" y="4772025"/>
            <a:ext cx="4165600" cy="473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CERN PS, </a:t>
            </a:r>
            <a:r>
              <a:rPr dirty="0" smtClean="0"/>
              <a:t>P</a:t>
            </a:r>
            <a:r>
              <a:rPr lang="en-US" dirty="0" smtClean="0"/>
              <a:t>RSTAB</a:t>
            </a:r>
            <a:r>
              <a:rPr dirty="0" smtClean="0"/>
              <a:t> </a:t>
            </a:r>
            <a:r>
              <a:rPr b="1" dirty="0" smtClean="0"/>
              <a:t>10, </a:t>
            </a:r>
            <a:r>
              <a:rPr dirty="0" smtClean="0"/>
              <a:t>064003 (2007) </a:t>
            </a: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98500" y="850900"/>
            <a:ext cx="7924800" cy="578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800" dirty="0" err="1" smtClean="0"/>
              <a:t>Metral</a:t>
            </a:r>
            <a:r>
              <a:rPr lang="en-US" sz="2800" dirty="0" smtClean="0"/>
              <a:t> formula (tunes varying in time, i.e. </a:t>
            </a:r>
            <a:r>
              <a:rPr lang="en-US" sz="2800" dirty="0" err="1" smtClean="0"/>
              <a:t>Δ(t</a:t>
            </a:r>
            <a:r>
              <a:rPr lang="en-US" sz="2800" dirty="0" smtClean="0"/>
              <a:t>)=</a:t>
            </a:r>
            <a:r>
              <a:rPr lang="en-US" sz="2800" dirty="0" err="1" smtClean="0"/>
              <a:t>Q</a:t>
            </a:r>
            <a:r>
              <a:rPr lang="en-US" sz="2800" baseline="-25000" dirty="0" err="1" smtClean="0"/>
              <a:t>x</a:t>
            </a:r>
            <a:r>
              <a:rPr lang="en-US" sz="2800" dirty="0" err="1" smtClean="0"/>
              <a:t>(t)-Q</a:t>
            </a:r>
            <a:r>
              <a:rPr lang="en-US" sz="2800" baseline="-25000" dirty="0" err="1" smtClean="0"/>
              <a:t>y</a:t>
            </a:r>
            <a:r>
              <a:rPr lang="en-US" sz="2800" dirty="0" err="1" smtClean="0"/>
              <a:t>(t</a:t>
            </a:r>
            <a:r>
              <a:rPr lang="en-US" sz="2800" dirty="0" smtClean="0"/>
              <a:t>) , resonance crossing)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8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800" dirty="0" smtClean="0"/>
              <a:t>WARNING: the formula is only valid for negligible sum resonance, i.e. |C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| &gt;&gt; |C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|, hence not for modern synchrotron light sources</a:t>
            </a:r>
            <a:endParaRPr lang="en-US" sz="2400" dirty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#3: </a:t>
            </a:r>
            <a:r>
              <a:rPr lang="en-US" sz="2400" dirty="0" err="1" smtClean="0">
                <a:solidFill>
                  <a:schemeClr val="bg1"/>
                </a:solidFill>
              </a:rPr>
              <a:t>Guignard</a:t>
            </a:r>
            <a:r>
              <a:rPr lang="en-US" sz="2400" dirty="0" smtClean="0">
                <a:solidFill>
                  <a:schemeClr val="bg1"/>
                </a:solidFill>
              </a:rPr>
              <a:t> formula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4" name="Picture 33" descr="eq_guignard_ey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-1" y="2171700"/>
            <a:ext cx="4267201" cy="2171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8" name="Picture 37" descr="Guignard_plot.png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324835" y="1816100"/>
            <a:ext cx="4749846" cy="336550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812800" y="4772025"/>
            <a:ext cx="4165600" cy="473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CERN PS, </a:t>
            </a:r>
            <a:r>
              <a:rPr dirty="0" smtClean="0"/>
              <a:t>P</a:t>
            </a:r>
            <a:r>
              <a:rPr lang="en-US" dirty="0" smtClean="0"/>
              <a:t>RSTAB</a:t>
            </a:r>
            <a:r>
              <a:rPr dirty="0" smtClean="0"/>
              <a:t> </a:t>
            </a:r>
            <a:r>
              <a:rPr b="1" dirty="0" smtClean="0"/>
              <a:t>10, </a:t>
            </a:r>
            <a:r>
              <a:rPr dirty="0" smtClean="0"/>
              <a:t>064003 (2007) </a:t>
            </a:r>
            <a:endParaRPr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2565400" y="5207000"/>
            <a:ext cx="6223000" cy="1371599"/>
          </a:xfrm>
          <a:prstGeom prst="rect">
            <a:avLst/>
          </a:prstGeom>
          <a:solidFill>
            <a:srgbClr val="F2C522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>Though it can still apply to light source booster rings (|C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| &gt;&gt; |C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|), see Peter </a:t>
            </a:r>
            <a:r>
              <a:rPr lang="en-US" sz="2800" dirty="0" err="1" smtClean="0"/>
              <a:t>Kuske</a:t>
            </a:r>
            <a:r>
              <a:rPr lang="en-US" sz="2800" dirty="0" smtClean="0"/>
              <a:t>, </a:t>
            </a:r>
            <a:r>
              <a:rPr sz="2800" dirty="0" smtClean="0"/>
              <a:t>WEOAA0</a:t>
            </a:r>
            <a:r>
              <a:rPr lang="en-US" sz="2800" dirty="0" smtClean="0"/>
              <a:t>1</a:t>
            </a:r>
            <a:r>
              <a:rPr sz="2800" dirty="0" smtClean="0"/>
              <a:t> </a:t>
            </a:r>
            <a:r>
              <a:rPr sz="2800" dirty="0" smtClean="0"/>
              <a:t>IPAC2016</a:t>
            </a:r>
          </a:p>
          <a:p>
            <a:endParaRPr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A8E90-FFEB-1B4B-9CD5-C93BF2B90BE3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/>
              <a:t>Vertical </a:t>
            </a:r>
            <a:r>
              <a:rPr lang="en-US" dirty="0" err="1" smtClean="0"/>
              <a:t>emittance</a:t>
            </a:r>
            <a:r>
              <a:rPr lang="en-US" dirty="0" smtClean="0"/>
              <a:t> in the </a:t>
            </a:r>
            <a:r>
              <a:rPr lang="en-US" dirty="0" smtClean="0">
                <a:solidFill>
                  <a:srgbClr val="0000FF"/>
                </a:solidFill>
              </a:rPr>
              <a:t>absence</a:t>
            </a:r>
            <a:r>
              <a:rPr lang="en-US" dirty="0" smtClean="0"/>
              <a:t> of coupling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8438"/>
            <a:ext cx="8229600" cy="5106987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/>
              <a:t>Eigen-emittance </a:t>
            </a:r>
            <a:r>
              <a:rPr lang="en-US" sz="28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dirty="0" smtClean="0"/>
              <a:t>: constant along the ring, with </a:t>
            </a:r>
            <a:r>
              <a:rPr lang="en-US" sz="3200" dirty="0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smtClean="0">
                <a:latin typeface="Times New Roman"/>
                <a:cs typeface="Times New Roman"/>
              </a:rPr>
              <a:t>v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800" dirty="0" smtClean="0"/>
              <a:t>0</a:t>
            </a:r>
          </a:p>
          <a:p>
            <a:pPr eaLnBrk="1" hangingPunct="1">
              <a:spcAft>
                <a:spcPts val="72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Non measurable RMS emittance: </a:t>
            </a:r>
          </a:p>
          <a:p>
            <a:pPr eaLnBrk="1" hangingPunct="1">
              <a:spcAft>
                <a:spcPts val="300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Measurable emittance from RMS beam size:</a:t>
            </a: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dirty="0" err="1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err="1" smtClean="0">
                <a:latin typeface="Times New Roman"/>
                <a:cs typeface="Times New Roman"/>
              </a:rPr>
              <a:t>v</a:t>
            </a:r>
            <a:r>
              <a:rPr lang="en-US" sz="2800" dirty="0" smtClean="0"/>
              <a:t>=</a:t>
            </a:r>
            <a:r>
              <a:rPr lang="en-US" sz="4000" dirty="0" err="1" smtClean="0"/>
              <a:t>ε</a:t>
            </a:r>
            <a:r>
              <a:rPr lang="en-US" sz="2800" dirty="0" err="1" smtClean="0"/>
              <a:t>y</a:t>
            </a:r>
            <a:r>
              <a:rPr lang="en-US" sz="2800" dirty="0" smtClean="0"/>
              <a:t>=</a:t>
            </a:r>
            <a:r>
              <a:rPr lang="en-US" sz="2800" dirty="0" err="1" smtClean="0"/>
              <a:t>E</a:t>
            </a:r>
            <a:r>
              <a:rPr lang="en-US" sz="2800" i="1" dirty="0" err="1" smtClean="0">
                <a:latin typeface="Times New Roman"/>
                <a:cs typeface="Times New Roman"/>
              </a:rPr>
              <a:t>y</a:t>
            </a:r>
            <a:r>
              <a:rPr lang="en-US" sz="2800" dirty="0" smtClean="0"/>
              <a:t>=const.  </a:t>
            </a:r>
            <a:r>
              <a:rPr lang="en-US" sz="2800" dirty="0" smtClean="0">
                <a:ea typeface="+mn-ea"/>
                <a:cs typeface="+mn-cs"/>
              </a:rPr>
              <a:t>  </a:t>
            </a: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With zero vertical dispersion, </a:t>
            </a:r>
            <a:r>
              <a:rPr lang="en-US" sz="3200" dirty="0" err="1" smtClean="0"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800" i="1" dirty="0" err="1" smtClean="0">
                <a:latin typeface="Times New Roman"/>
                <a:ea typeface="+mn-ea"/>
                <a:cs typeface="Times New Roman"/>
              </a:rPr>
              <a:t>v</a:t>
            </a:r>
            <a:r>
              <a:rPr lang="en-US" sz="2800" dirty="0" smtClean="0">
                <a:ea typeface="+mn-ea"/>
                <a:cs typeface="+mn-cs"/>
              </a:rPr>
              <a:t>=</a:t>
            </a:r>
            <a:r>
              <a:rPr lang="en-US" sz="4000" dirty="0" err="1" smtClean="0">
                <a:ea typeface="+mn-ea"/>
                <a:cs typeface="+mn-cs"/>
              </a:rPr>
              <a:t>ε</a:t>
            </a:r>
            <a:r>
              <a:rPr lang="en-US" sz="2800" dirty="0" err="1" smtClean="0">
                <a:ea typeface="+mn-ea"/>
                <a:cs typeface="+mn-cs"/>
              </a:rPr>
              <a:t>y</a:t>
            </a:r>
            <a:r>
              <a:rPr lang="en-US" sz="2800" dirty="0" smtClean="0">
                <a:ea typeface="+mn-ea"/>
                <a:cs typeface="+mn-cs"/>
              </a:rPr>
              <a:t>=</a:t>
            </a:r>
            <a:r>
              <a:rPr lang="en-US" sz="2800" dirty="0" smtClean="0"/>
              <a:t>E</a:t>
            </a:r>
            <a:r>
              <a:rPr lang="en-US" sz="2800" i="1" dirty="0" smtClean="0">
                <a:latin typeface="Times New Roman"/>
                <a:cs typeface="Times New Roman"/>
              </a:rPr>
              <a:t>y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800" dirty="0" smtClean="0">
                <a:ea typeface="+mn-ea"/>
                <a:cs typeface="+mn-cs"/>
              </a:rPr>
              <a:t>0 </a:t>
            </a:r>
          </a:p>
        </p:txBody>
      </p:sp>
      <p:pic>
        <p:nvPicPr>
          <p:cNvPr id="8" name="Picture 7" descr="Eq3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 bwMode="auto">
          <a:xfrm>
            <a:off x="4554538" y="2991176"/>
            <a:ext cx="4081462" cy="920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 descr="Eq4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 bwMode="auto">
          <a:xfrm>
            <a:off x="4222750" y="4366110"/>
            <a:ext cx="4419600" cy="90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229600" cy="5054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#1: In the presence of coupling we deal with vertical emittance</a:t>
            </a:r>
            <a:r>
              <a:rPr lang="en-US" sz="2800" u="sng" dirty="0" smtClean="0">
                <a:solidFill>
                  <a:schemeClr val="bg2"/>
                </a:solidFill>
              </a:rPr>
              <a:t>s</a:t>
            </a:r>
            <a:r>
              <a:rPr lang="en-US" sz="2800" dirty="0" smtClean="0">
                <a:solidFill>
                  <a:schemeClr val="bg2"/>
                </a:solidFill>
              </a:rPr>
              <a:t> (plural is not a typo)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#2: Coupling correction is a linear problem not needing CPU-intense random/genetic/non-linear optimizers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>
                <a:solidFill>
                  <a:schemeClr val="bg2"/>
                </a:solidFill>
              </a:rPr>
              <a:t>Misconception #3: </a:t>
            </a:r>
            <a:r>
              <a:rPr lang="en-US" sz="2800" dirty="0" err="1" smtClean="0">
                <a:solidFill>
                  <a:schemeClr val="bg2"/>
                </a:solidFill>
              </a:rPr>
              <a:t>Guignard</a:t>
            </a:r>
            <a:r>
              <a:rPr lang="en-US" sz="2800" dirty="0" smtClean="0">
                <a:solidFill>
                  <a:schemeClr val="bg2"/>
                </a:solidFill>
              </a:rPr>
              <a:t> formulas do not apply to modern synchrotron light sources and damping rings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#4: “indirect measurements” of vertical emittance should be avoided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</a:t>
            </a:r>
            <a:r>
              <a:rPr lang="en-US" sz="3600" dirty="0" err="1" smtClean="0">
                <a:sym typeface="Wingdings"/>
              </a:rPr>
              <a:t>Guignard’s</a:t>
            </a:r>
            <a:r>
              <a:rPr lang="en-US" sz="3600" dirty="0" smtClean="0">
                <a:sym typeface="Wingdings"/>
              </a:rPr>
              <a:t> formula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Qmin_PS.png"/>
          <p:cNvPicPr>
            <a:picLocks noChangeAspect="1"/>
          </p:cNvPicPr>
          <p:nvPr/>
        </p:nvPicPr>
        <p:blipFill>
          <a:blip r:embed="rId3"/>
          <a:srcRect t="47113"/>
          <a:stretch>
            <a:fillRect/>
          </a:stretch>
        </p:blipFill>
        <p:spPr>
          <a:xfrm>
            <a:off x="751586" y="4815795"/>
            <a:ext cx="3448965" cy="1699305"/>
          </a:xfrm>
          <a:prstGeom prst="rect">
            <a:avLst/>
          </a:prstGeom>
        </p:spPr>
      </p:pic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</a:t>
            </a:r>
            <a:r>
              <a:rPr lang="en-US" sz="3600" dirty="0" err="1" smtClean="0">
                <a:sym typeface="Wingdings"/>
              </a:rPr>
              <a:t>Guignard’s</a:t>
            </a:r>
            <a:r>
              <a:rPr lang="en-US" sz="3600" dirty="0" smtClean="0">
                <a:sym typeface="Wingdings"/>
              </a:rPr>
              <a:t> formula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/>
              <a:t>One may be then tempted to use </a:t>
            </a:r>
            <a:r>
              <a:rPr lang="en-US" sz="2200" dirty="0" err="1" smtClean="0"/>
              <a:t>Guignard’s</a:t>
            </a:r>
            <a:r>
              <a:rPr lang="en-US" sz="2200" dirty="0" smtClean="0"/>
              <a:t> formula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The “large”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 easier to measure and “</a:t>
            </a:r>
            <a:r>
              <a:rPr lang="en-US" sz="2200" dirty="0" err="1" smtClean="0"/>
              <a:t>g</a:t>
            </a:r>
            <a:r>
              <a:rPr lang="en-US" sz="2200" dirty="0" smtClean="0"/>
              <a:t>” evaluated from tune measurements (closest tune approach). Δ = </a:t>
            </a:r>
            <a:r>
              <a:rPr lang="en-US" sz="2200" dirty="0" err="1" smtClean="0"/>
              <a:t>Qx-Qy</a:t>
            </a:r>
            <a:r>
              <a:rPr lang="en-US" sz="2200" dirty="0" smtClean="0"/>
              <a:t> (fractional part, |C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| is the difference resonance stop band.</a:t>
            </a:r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1409700" y="2838451"/>
            <a:ext cx="1752600" cy="641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eq_guignard_ey.gif"/>
          <p:cNvPicPr>
            <a:picLocks noChangeAspect="1"/>
          </p:cNvPicPr>
          <p:nvPr/>
        </p:nvPicPr>
        <p:blipFill>
          <a:blip r:embed="rId5">
            <a:lum bright="-30000" contrast="50000"/>
          </a:blip>
          <a:stretch>
            <a:fillRect/>
          </a:stretch>
        </p:blipFill>
        <p:spPr>
          <a:xfrm>
            <a:off x="4292599" y="2732942"/>
            <a:ext cx="2654301" cy="8594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0" descr="DQmin_PS.png"/>
          <p:cNvPicPr>
            <a:picLocks noChangeAspect="1"/>
          </p:cNvPicPr>
          <p:nvPr/>
        </p:nvPicPr>
        <p:blipFill>
          <a:blip r:embed="rId3"/>
          <a:srcRect b="54965"/>
          <a:stretch>
            <a:fillRect/>
          </a:stretch>
        </p:blipFill>
        <p:spPr>
          <a:xfrm>
            <a:off x="751586" y="4800626"/>
            <a:ext cx="3448965" cy="1446953"/>
          </a:xfrm>
          <a:prstGeom prst="rect">
            <a:avLst/>
          </a:prstGeom>
        </p:spPr>
      </p:pic>
      <p:pic>
        <p:nvPicPr>
          <p:cNvPr id="12" name="Picture 11" descr="DQmin_PS.png"/>
          <p:cNvPicPr>
            <a:picLocks noChangeAspect="1"/>
          </p:cNvPicPr>
          <p:nvPr/>
        </p:nvPicPr>
        <p:blipFill>
          <a:blip r:embed="rId3"/>
          <a:srcRect t="47113"/>
          <a:stretch>
            <a:fillRect/>
          </a:stretch>
        </p:blipFill>
        <p:spPr>
          <a:xfrm>
            <a:off x="4815586" y="4803095"/>
            <a:ext cx="3448965" cy="16993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</a:t>
            </a:r>
            <a:r>
              <a:rPr lang="en-US" sz="3600" dirty="0" err="1" smtClean="0">
                <a:sym typeface="Wingdings"/>
              </a:rPr>
              <a:t>Guignard’s</a:t>
            </a:r>
            <a:r>
              <a:rPr lang="en-US" sz="3600" dirty="0" smtClean="0">
                <a:sym typeface="Wingdings"/>
              </a:rPr>
              <a:t> formula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/>
              <a:t>One may be then tempted to use </a:t>
            </a:r>
            <a:r>
              <a:rPr lang="en-US" sz="2200" dirty="0" err="1" smtClean="0"/>
              <a:t>Guignard’s</a:t>
            </a:r>
            <a:r>
              <a:rPr lang="en-US" sz="2200" dirty="0" smtClean="0"/>
              <a:t> formula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The “large”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 easier to measure and “</a:t>
            </a:r>
            <a:r>
              <a:rPr lang="en-US" sz="2200" dirty="0" err="1" smtClean="0"/>
              <a:t>g</a:t>
            </a:r>
            <a:r>
              <a:rPr lang="en-US" sz="2200" dirty="0" smtClean="0"/>
              <a:t>” evaluated from tune measurements (closest tune approach). Δ = </a:t>
            </a:r>
            <a:r>
              <a:rPr lang="en-US" sz="2200" dirty="0" err="1" smtClean="0"/>
              <a:t>Qx-Qy</a:t>
            </a:r>
            <a:r>
              <a:rPr lang="en-US" sz="2200" dirty="0" smtClean="0"/>
              <a:t> (fractional part, |C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| is the difference resonance stop band.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 But the formula is only valid for: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200" dirty="0" smtClean="0"/>
              <a:t> sum resonance negligible, i.e. |C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| &gt;&gt;  |C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| </a:t>
            </a:r>
          </a:p>
          <a:p>
            <a:pPr marL="723900" lvl="1" indent="-266700">
              <a:spcBef>
                <a:spcPct val="200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200" dirty="0" smtClean="0"/>
              <a:t>Vert. dispersion </a:t>
            </a:r>
            <a:r>
              <a:rPr lang="en-US" sz="2200" dirty="0" err="1" smtClean="0"/>
              <a:t>Dy</a:t>
            </a:r>
            <a:r>
              <a:rPr lang="en-US" sz="2200" dirty="0" smtClean="0"/>
              <a:t>  contribution to </a:t>
            </a: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 &lt;&lt; </a:t>
            </a:r>
            <a:r>
              <a:rPr lang="en-US" sz="2200" dirty="0" err="1" smtClean="0"/>
              <a:t>betatron</a:t>
            </a:r>
            <a:r>
              <a:rPr lang="en-US" sz="2200" dirty="0" smtClean="0"/>
              <a:t> coupling contribution 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1409700" y="2838451"/>
            <a:ext cx="1752600" cy="641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eq_guignard_ey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292599" y="2732942"/>
            <a:ext cx="2654301" cy="8594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74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</a:t>
            </a:r>
            <a:r>
              <a:rPr lang="en-US" sz="3600" dirty="0" err="1" smtClean="0">
                <a:sym typeface="Wingdings"/>
              </a:rPr>
              <a:t>Guignard’s</a:t>
            </a:r>
            <a:r>
              <a:rPr lang="en-US" sz="3600" dirty="0" smtClean="0">
                <a:sym typeface="Wingdings"/>
              </a:rPr>
              <a:t> formula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/>
              <a:t>One may be then tempted to use </a:t>
            </a:r>
            <a:r>
              <a:rPr lang="en-US" sz="2200" dirty="0" err="1" smtClean="0"/>
              <a:t>Guignard’s</a:t>
            </a:r>
            <a:r>
              <a:rPr lang="en-US" sz="2200" dirty="0" smtClean="0"/>
              <a:t> formula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The “large”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 easier to measure and “</a:t>
            </a:r>
            <a:r>
              <a:rPr lang="en-US" sz="2200" dirty="0" err="1" smtClean="0"/>
              <a:t>g</a:t>
            </a:r>
            <a:r>
              <a:rPr lang="en-US" sz="2200" dirty="0" smtClean="0"/>
              <a:t>” evaluated from tune measurements (closest tune approach). Δ = </a:t>
            </a:r>
            <a:r>
              <a:rPr lang="en-US" sz="2200" dirty="0" err="1" smtClean="0"/>
              <a:t>Qx-Qy</a:t>
            </a:r>
            <a:r>
              <a:rPr lang="en-US" sz="2200" dirty="0" smtClean="0"/>
              <a:t> (fractional part, |C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| is the difference resonance stop band.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dirty="0" smtClean="0"/>
              <a:t> But the formula is only valid for: 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200" dirty="0" smtClean="0"/>
              <a:t> sum resonance negligible, i.e. |C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| </a:t>
            </a:r>
            <a:r>
              <a:rPr lang="en-US" sz="2200" dirty="0" smtClean="0">
                <a:solidFill>
                  <a:srgbClr val="DD2026"/>
                </a:solidFill>
              </a:rPr>
              <a:t>&lt;&lt;</a:t>
            </a:r>
            <a:r>
              <a:rPr lang="en-US" sz="2200" dirty="0" smtClean="0"/>
              <a:t>  |C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| </a:t>
            </a:r>
          </a:p>
          <a:p>
            <a:pPr marL="723900" lvl="1" indent="-266700">
              <a:spcBef>
                <a:spcPct val="200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n-US" sz="2200" dirty="0" smtClean="0"/>
              <a:t>Vert. dispersion </a:t>
            </a:r>
            <a:r>
              <a:rPr lang="en-US" sz="2200" dirty="0" err="1" smtClean="0"/>
              <a:t>Dy</a:t>
            </a:r>
            <a:r>
              <a:rPr lang="en-US" sz="2200" dirty="0" smtClean="0"/>
              <a:t>  contribution to </a:t>
            </a: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  </a:t>
            </a:r>
            <a:r>
              <a:rPr lang="en-US" sz="2200" dirty="0" smtClean="0">
                <a:solidFill>
                  <a:srgbClr val="DD2026"/>
                </a:solidFill>
              </a:rPr>
              <a:t>&gt; </a:t>
            </a:r>
            <a:r>
              <a:rPr lang="en-US" sz="2200" dirty="0" smtClean="0"/>
              <a:t> </a:t>
            </a:r>
            <a:r>
              <a:rPr lang="en-US" sz="2200" dirty="0" err="1" smtClean="0"/>
              <a:t>betatron</a:t>
            </a:r>
            <a:r>
              <a:rPr lang="en-US" sz="2200" dirty="0" smtClean="0"/>
              <a:t>  coupling contribution 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3">
            <a:lum bright="-30000" contrast="50000"/>
          </a:blip>
          <a:stretch>
            <a:fillRect/>
          </a:stretch>
        </p:blipFill>
        <p:spPr>
          <a:xfrm>
            <a:off x="1409700" y="2838451"/>
            <a:ext cx="1752600" cy="641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eq_guignard_ey.gif"/>
          <p:cNvPicPr>
            <a:picLocks noChangeAspect="1"/>
          </p:cNvPicPr>
          <p:nvPr/>
        </p:nvPicPr>
        <p:blipFill>
          <a:blip r:embed="rId4">
            <a:lum bright="-30000" contrast="50000"/>
          </a:blip>
          <a:stretch>
            <a:fillRect/>
          </a:stretch>
        </p:blipFill>
        <p:spPr>
          <a:xfrm>
            <a:off x="4292599" y="2732942"/>
            <a:ext cx="2654301" cy="8594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794501" y="4406900"/>
            <a:ext cx="2044700" cy="461665"/>
          </a:xfrm>
          <a:prstGeom prst="rect">
            <a:avLst/>
          </a:prstGeom>
          <a:solidFill>
            <a:srgbClr val="FF66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b="1" i="1" dirty="0" smtClean="0"/>
              <a:t>@ ESRF SR</a:t>
            </a:r>
            <a:endParaRPr lang="en-US" sz="2400" b="1" i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38701" y="4864100"/>
            <a:ext cx="673099" cy="369332"/>
          </a:xfrm>
          <a:prstGeom prst="rect">
            <a:avLst/>
          </a:prstGeom>
          <a:solidFill>
            <a:srgbClr val="FF66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 smtClean="0"/>
              <a:t>9E-4</a:t>
            </a: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69001" y="4864100"/>
            <a:ext cx="673099" cy="369332"/>
          </a:xfrm>
          <a:prstGeom prst="rect">
            <a:avLst/>
          </a:prstGeom>
          <a:solidFill>
            <a:srgbClr val="FF66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 smtClean="0"/>
              <a:t>3E-3</a:t>
            </a:r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02201" y="6146800"/>
            <a:ext cx="1041399" cy="369332"/>
          </a:xfrm>
          <a:prstGeom prst="rect">
            <a:avLst/>
          </a:prstGeom>
          <a:solidFill>
            <a:srgbClr val="FF66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 smtClean="0"/>
              <a:t>0.94 pm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38901" y="6146800"/>
            <a:ext cx="1041399" cy="369332"/>
          </a:xfrm>
          <a:prstGeom prst="rect">
            <a:avLst/>
          </a:prstGeom>
          <a:solidFill>
            <a:srgbClr val="FF6600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 smtClean="0"/>
              <a:t>0.65 pm</a:t>
            </a:r>
            <a:endParaRPr lang="en-US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75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(1)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/>
              <a:t>One may use the reduction of the  Touschek lifetime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3">
            <a:lum bright="-20000" contrast="50000"/>
          </a:blip>
          <a:stretch>
            <a:fillRect/>
          </a:stretch>
        </p:blipFill>
        <p:spPr>
          <a:xfrm>
            <a:off x="1039260" y="2736850"/>
            <a:ext cx="1646168" cy="10096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eq_guignard_ey.gif"/>
          <p:cNvPicPr>
            <a:picLocks noChangeAspect="1"/>
          </p:cNvPicPr>
          <p:nvPr/>
        </p:nvPicPr>
        <p:blipFill>
          <a:blip r:embed="rId4">
            <a:lum bright="-20000" contrast="50000"/>
          </a:blip>
          <a:stretch>
            <a:fillRect/>
          </a:stretch>
        </p:blipFill>
        <p:spPr>
          <a:xfrm>
            <a:off x="3287361" y="2745642"/>
            <a:ext cx="1945039" cy="1038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499100" y="3238500"/>
            <a:ext cx="1219200" cy="127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q_guignard_ey.gif"/>
          <p:cNvPicPr>
            <a:picLocks noChangeAspect="1"/>
          </p:cNvPicPr>
          <p:nvPr/>
        </p:nvPicPr>
        <p:blipFill>
          <a:blip r:embed="rId5">
            <a:lum bright="-20000" contrast="30000"/>
          </a:blip>
          <a:stretch>
            <a:fillRect/>
          </a:stretch>
        </p:blipFill>
        <p:spPr>
          <a:xfrm>
            <a:off x="6898760" y="2774950"/>
            <a:ext cx="1462232" cy="946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(1)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/>
              <a:t>One may use the reduction of the  Touschek lifetime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This approach is valid under the assumption that the lifetime reduction is exclusively induced by the Touschek effect.</a:t>
            </a:r>
          </a:p>
          <a:p>
            <a:pPr marL="17780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However, the </a:t>
            </a:r>
            <a:r>
              <a:rPr lang="en-US" sz="2200" dirty="0" smtClean="0">
                <a:solidFill>
                  <a:srgbClr val="FF0000"/>
                </a:solidFill>
              </a:rPr>
              <a:t>sum resonance ( |C</a:t>
            </a:r>
            <a:r>
              <a:rPr lang="en-US" sz="2200" baseline="30000" dirty="0" smtClean="0">
                <a:solidFill>
                  <a:srgbClr val="FF0000"/>
                </a:solidFill>
              </a:rPr>
              <a:t>+</a:t>
            </a:r>
            <a:r>
              <a:rPr lang="en-US" sz="2200" dirty="0" smtClean="0">
                <a:solidFill>
                  <a:srgbClr val="FF0000"/>
                </a:solidFill>
              </a:rPr>
              <a:t>| ) is unstable</a:t>
            </a:r>
            <a:r>
              <a:rPr lang="en-US" sz="2200" dirty="0" smtClean="0"/>
              <a:t> and may account for lower-than-expected lifetime with larger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, if </a:t>
            </a:r>
            <a:r>
              <a:rPr lang="en-US" sz="2200" u="sng" dirty="0" smtClean="0"/>
              <a:t>inadvertently</a:t>
            </a:r>
            <a:r>
              <a:rPr lang="en-US" sz="2200" dirty="0" smtClean="0"/>
              <a:t> enhanced during coupling correction.</a:t>
            </a:r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3">
            <a:lum bright="-20000" contrast="50000"/>
          </a:blip>
          <a:stretch>
            <a:fillRect/>
          </a:stretch>
        </p:blipFill>
        <p:spPr>
          <a:xfrm>
            <a:off x="1039260" y="2736850"/>
            <a:ext cx="1646168" cy="10096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eq_guignard_ey.gif"/>
          <p:cNvPicPr>
            <a:picLocks noChangeAspect="1"/>
          </p:cNvPicPr>
          <p:nvPr/>
        </p:nvPicPr>
        <p:blipFill>
          <a:blip r:embed="rId4">
            <a:lum bright="-20000" contrast="50000"/>
          </a:blip>
          <a:stretch>
            <a:fillRect/>
          </a:stretch>
        </p:blipFill>
        <p:spPr>
          <a:xfrm>
            <a:off x="3287361" y="2745642"/>
            <a:ext cx="1945039" cy="1038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499100" y="3238500"/>
            <a:ext cx="1219200" cy="127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q_guignard_ey.gif"/>
          <p:cNvPicPr>
            <a:picLocks noChangeAspect="1"/>
          </p:cNvPicPr>
          <p:nvPr/>
        </p:nvPicPr>
        <p:blipFill>
          <a:blip r:embed="rId5">
            <a:lum bright="-20000" contrast="30000"/>
          </a:blip>
          <a:stretch>
            <a:fillRect/>
          </a:stretch>
        </p:blipFill>
        <p:spPr>
          <a:xfrm>
            <a:off x="6898760" y="2774950"/>
            <a:ext cx="1462232" cy="946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/>
              <a:t>One may use the reduction of the  Touschek lifetime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This approach is valid under the assumption that the lifetime reduction is exclusively induced by the </a:t>
            </a:r>
            <a:r>
              <a:rPr lang="en-US" sz="2200" dirty="0" err="1" smtClean="0"/>
              <a:t>Touschek</a:t>
            </a:r>
            <a:r>
              <a:rPr lang="en-US" sz="2200" dirty="0" smtClean="0"/>
              <a:t> effect.</a:t>
            </a:r>
          </a:p>
          <a:p>
            <a:pPr marL="17780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However, the sum resonance ( |C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| ) is unstable and may account for lower-than-expected lifetime with larger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, if </a:t>
            </a:r>
            <a:r>
              <a:rPr lang="en-US" sz="2200" u="sng" dirty="0" smtClean="0"/>
              <a:t>inadvertently </a:t>
            </a:r>
            <a:r>
              <a:rPr lang="en-US" sz="2200" dirty="0" smtClean="0"/>
              <a:t>enhanced during coupling correction.</a:t>
            </a:r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(1)</a:t>
            </a:r>
            <a:endParaRPr lang="en-US" sz="3600" dirty="0" smtClean="0"/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3">
            <a:lum bright="-20000" contrast="50000"/>
          </a:blip>
          <a:stretch>
            <a:fillRect/>
          </a:stretch>
        </p:blipFill>
        <p:spPr>
          <a:xfrm>
            <a:off x="1039260" y="2736850"/>
            <a:ext cx="1646168" cy="10096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eq_guignard_ey.gif"/>
          <p:cNvPicPr>
            <a:picLocks noChangeAspect="1"/>
          </p:cNvPicPr>
          <p:nvPr/>
        </p:nvPicPr>
        <p:blipFill>
          <a:blip r:embed="rId4">
            <a:lum bright="-20000" contrast="50000"/>
          </a:blip>
          <a:stretch>
            <a:fillRect/>
          </a:stretch>
        </p:blipFill>
        <p:spPr>
          <a:xfrm>
            <a:off x="3287361" y="2745642"/>
            <a:ext cx="1945039" cy="1038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499100" y="3238500"/>
            <a:ext cx="1219200" cy="127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q_guignard_ey.gif"/>
          <p:cNvPicPr>
            <a:picLocks noChangeAspect="1"/>
          </p:cNvPicPr>
          <p:nvPr/>
        </p:nvPicPr>
        <p:blipFill>
          <a:blip r:embed="rId5">
            <a:lum bright="-20000" contrast="30000"/>
          </a:blip>
          <a:stretch>
            <a:fillRect/>
          </a:stretch>
        </p:blipFill>
        <p:spPr>
          <a:xfrm>
            <a:off x="6898760" y="2774950"/>
            <a:ext cx="1462232" cy="946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7" descr="ug12-undu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8088" y="1457325"/>
            <a:ext cx="3298825" cy="4908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7" descr="ug12-undu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3938" y="1498600"/>
            <a:ext cx="3298825" cy="491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Right Brace 14"/>
          <p:cNvSpPr/>
          <p:nvPr/>
        </p:nvSpPr>
        <p:spPr>
          <a:xfrm>
            <a:off x="8112125" y="1917700"/>
            <a:ext cx="298450" cy="27082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1320800" y="2120900"/>
            <a:ext cx="6591300" cy="31877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216000" tIns="14040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200"/>
              </a:spcAft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At the ESRF, while</a:t>
            </a: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 trimming skews,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it has been sometimes observed that: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4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/>
              <a:t>One may be then tempted to use </a:t>
            </a:r>
            <a:r>
              <a:rPr lang="en-US" sz="2200" dirty="0" err="1" smtClean="0"/>
              <a:t>Touschek</a:t>
            </a:r>
            <a:r>
              <a:rPr lang="en-US" sz="2200" dirty="0" smtClean="0"/>
              <a:t>-lifetime reduction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This approach is valid under the assumption that the lifetime reduction is exclusively induced by the </a:t>
            </a:r>
            <a:r>
              <a:rPr lang="en-US" sz="2200" dirty="0" err="1" smtClean="0"/>
              <a:t>Touschek</a:t>
            </a:r>
            <a:r>
              <a:rPr lang="en-US" sz="2200" dirty="0" smtClean="0"/>
              <a:t> effect.</a:t>
            </a:r>
          </a:p>
          <a:p>
            <a:pPr marL="17780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However, the sum resonance ( |C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| ) is unstable and may account for lower-than-expected lifetime with larger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, if </a:t>
            </a:r>
            <a:r>
              <a:rPr lang="en-US" sz="2200" u="sng" dirty="0" smtClean="0"/>
              <a:t>inadvertently </a:t>
            </a:r>
            <a:r>
              <a:rPr lang="en-US" sz="2200" dirty="0" smtClean="0"/>
              <a:t>enhanced during coupling correction.</a:t>
            </a:r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78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(1)</a:t>
            </a:r>
            <a:endParaRPr lang="en-US" sz="3600" dirty="0" smtClean="0"/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3">
            <a:lum bright="-20000" contrast="50000"/>
          </a:blip>
          <a:stretch>
            <a:fillRect/>
          </a:stretch>
        </p:blipFill>
        <p:spPr>
          <a:xfrm>
            <a:off x="1039260" y="2736850"/>
            <a:ext cx="1646168" cy="10096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eq_guignard_ey.gif"/>
          <p:cNvPicPr>
            <a:picLocks noChangeAspect="1"/>
          </p:cNvPicPr>
          <p:nvPr/>
        </p:nvPicPr>
        <p:blipFill>
          <a:blip r:embed="rId4">
            <a:lum bright="-20000" contrast="50000"/>
          </a:blip>
          <a:stretch>
            <a:fillRect/>
          </a:stretch>
        </p:blipFill>
        <p:spPr>
          <a:xfrm>
            <a:off x="3287361" y="2745642"/>
            <a:ext cx="1945039" cy="1038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499100" y="3238500"/>
            <a:ext cx="1219200" cy="127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q_guignard_ey.gif"/>
          <p:cNvPicPr>
            <a:picLocks noChangeAspect="1"/>
          </p:cNvPicPr>
          <p:nvPr/>
        </p:nvPicPr>
        <p:blipFill>
          <a:blip r:embed="rId5">
            <a:lum bright="-20000" contrast="30000"/>
          </a:blip>
          <a:stretch>
            <a:fillRect/>
          </a:stretch>
        </p:blipFill>
        <p:spPr>
          <a:xfrm>
            <a:off x="6898760" y="2774950"/>
            <a:ext cx="1462232" cy="946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7" descr="ug12-undu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8088" y="1457325"/>
            <a:ext cx="3298825" cy="4908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7" descr="ug12-undu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3938" y="1498600"/>
            <a:ext cx="3298825" cy="491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Right Brace 14"/>
          <p:cNvSpPr/>
          <p:nvPr/>
        </p:nvSpPr>
        <p:spPr>
          <a:xfrm>
            <a:off x="8112125" y="1917700"/>
            <a:ext cx="298450" cy="27082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1320800" y="2120900"/>
            <a:ext cx="6591300" cy="31877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216000" tIns="14040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200"/>
              </a:spcAft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At the ESRF, while</a:t>
            </a: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 trimming skews,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it has been sometimes observed that: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1. reducing |C</a:t>
            </a:r>
            <a:r>
              <a:rPr lang="en-GB" sz="2400" b="1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-</a:t>
            </a: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|, both </a:t>
            </a:r>
            <a:r>
              <a:rPr lang="en-GB" sz="24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Ey</a:t>
            </a: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 and lifetime decrease (stronger Touschek)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24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/>
              <a:t>One may be then tempted to use </a:t>
            </a:r>
            <a:r>
              <a:rPr lang="en-US" sz="2200" dirty="0" err="1" smtClean="0"/>
              <a:t>Touschek</a:t>
            </a:r>
            <a:r>
              <a:rPr lang="en-US" sz="2200" dirty="0" smtClean="0"/>
              <a:t>-lifetime reduction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This approach is valid under the assumption that the lifetime reduction is exclusively induced by the </a:t>
            </a:r>
            <a:r>
              <a:rPr lang="en-US" sz="2200" dirty="0" err="1" smtClean="0"/>
              <a:t>Touschek</a:t>
            </a:r>
            <a:r>
              <a:rPr lang="en-US" sz="2200" dirty="0" smtClean="0"/>
              <a:t> effect.</a:t>
            </a:r>
          </a:p>
          <a:p>
            <a:pPr marL="177800">
              <a:spcBef>
                <a:spcPct val="20000"/>
              </a:spcBef>
              <a:spcAft>
                <a:spcPts val="600"/>
              </a:spcAft>
            </a:pPr>
            <a:r>
              <a:rPr lang="en-US" sz="2200" dirty="0" smtClean="0"/>
              <a:t>However, the sum resonance ( |C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| ) is unstable and may account for lower-than-expected lifetime with larger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, if </a:t>
            </a:r>
            <a:r>
              <a:rPr lang="en-US" sz="2200" u="sng" dirty="0" smtClean="0"/>
              <a:t>inadvertently </a:t>
            </a:r>
            <a:r>
              <a:rPr lang="en-US" sz="2200" dirty="0" smtClean="0"/>
              <a:t>enhanced during coupling correction.</a:t>
            </a:r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79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(1)</a:t>
            </a:r>
            <a:endParaRPr lang="en-US" sz="3600" dirty="0" smtClean="0"/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3">
            <a:lum bright="-20000" contrast="50000"/>
          </a:blip>
          <a:stretch>
            <a:fillRect/>
          </a:stretch>
        </p:blipFill>
        <p:spPr>
          <a:xfrm>
            <a:off x="1039260" y="2736850"/>
            <a:ext cx="1646168" cy="10096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eq_guignard_ey.gif"/>
          <p:cNvPicPr>
            <a:picLocks noChangeAspect="1"/>
          </p:cNvPicPr>
          <p:nvPr/>
        </p:nvPicPr>
        <p:blipFill>
          <a:blip r:embed="rId4">
            <a:lum bright="-20000" contrast="50000"/>
          </a:blip>
          <a:stretch>
            <a:fillRect/>
          </a:stretch>
        </p:blipFill>
        <p:spPr>
          <a:xfrm>
            <a:off x="3287361" y="2745642"/>
            <a:ext cx="1945039" cy="1038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5499100" y="3238500"/>
            <a:ext cx="1219200" cy="12700"/>
          </a:xfrm>
          <a:prstGeom prst="straightConnector1">
            <a:avLst/>
          </a:prstGeom>
          <a:ln w="635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q_guignard_ey.gif"/>
          <p:cNvPicPr>
            <a:picLocks noChangeAspect="1"/>
          </p:cNvPicPr>
          <p:nvPr/>
        </p:nvPicPr>
        <p:blipFill>
          <a:blip r:embed="rId5">
            <a:lum bright="-20000" contrast="30000"/>
          </a:blip>
          <a:stretch>
            <a:fillRect/>
          </a:stretch>
        </p:blipFill>
        <p:spPr>
          <a:xfrm>
            <a:off x="6898760" y="2774950"/>
            <a:ext cx="1462232" cy="946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7" descr="ug12-undu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8088" y="1457325"/>
            <a:ext cx="3298825" cy="4908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7" descr="ug12-undul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3938" y="1498600"/>
            <a:ext cx="3298825" cy="491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Right Brace 14"/>
          <p:cNvSpPr/>
          <p:nvPr/>
        </p:nvSpPr>
        <p:spPr>
          <a:xfrm>
            <a:off x="8112125" y="1917700"/>
            <a:ext cx="298450" cy="27082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1320800" y="2120900"/>
            <a:ext cx="6591300" cy="31877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216000" tIns="14040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200"/>
              </a:spcAft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At the ESRF, while</a:t>
            </a: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 trimming skews,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it has been sometimes observed that: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1. reducing |C</a:t>
            </a:r>
            <a:r>
              <a:rPr lang="en-GB" sz="2400" b="1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-</a:t>
            </a: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|, both </a:t>
            </a:r>
            <a:r>
              <a:rPr lang="en-GB" sz="24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Ey</a:t>
            </a: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 and lifetime decrease (stronger Touschek)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2. increasing |C</a:t>
            </a:r>
            <a:r>
              <a:rPr lang="en-GB" sz="2400" b="1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+</a:t>
            </a: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|, </a:t>
            </a:r>
            <a:r>
              <a:rPr lang="en-GB" sz="24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Ey</a:t>
            </a:r>
            <a:r>
              <a:rPr lang="en-GB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 increases whereas lifetime decreases (sum resonance stronger than Touschek ?)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400" b="1" dirty="0" smtClean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8C1B18-3E7F-2847-BED3-6AE8B91F3679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65163"/>
            <a:ext cx="87344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Meas. vertical emittance E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smtClean="0"/>
              <a:t> from RMS beam size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81" y="1580871"/>
            <a:ext cx="2721857" cy="4994554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ESRF SR equipment:</a:t>
            </a:r>
          </a:p>
          <a:p>
            <a:pPr marL="0" indent="0" eaLnBrk="1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11 </a:t>
            </a:r>
            <a:r>
              <a:rPr lang="en-US" sz="2800" dirty="0" smtClean="0"/>
              <a:t> dipole radiation projection  </a:t>
            </a:r>
            <a:r>
              <a:rPr lang="en-US" sz="2800" dirty="0" smtClean="0">
                <a:ea typeface="+mn-ea"/>
                <a:cs typeface="+mn-cs"/>
              </a:rPr>
              <a:t> monitors (IAX) </a:t>
            </a:r>
          </a:p>
          <a:p>
            <a:pPr marL="0" indent="0" eaLnBrk="1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  <a:cs typeface="+mn-cs"/>
              </a:rPr>
              <a:t> 2 pinhole cameras</a:t>
            </a:r>
          </a:p>
        </p:txBody>
      </p:sp>
      <p:pic>
        <p:nvPicPr>
          <p:cNvPr id="24582" name="Picture 7" descr="Distribution_Emit_Measu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27363" y="1649612"/>
            <a:ext cx="5888037" cy="441602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80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One may infer the average </a:t>
            </a: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via </a:t>
            </a:r>
          </a:p>
          <a:p>
            <a:pPr marL="179388" lvl="0" indent="-179388">
              <a:spcBef>
                <a:spcPts val="0"/>
              </a:spcBef>
              <a:spcAft>
                <a:spcPts val="3000"/>
              </a:spcAft>
            </a:pPr>
            <a:r>
              <a:rPr lang="en-US" sz="2200" dirty="0" smtClean="0"/>
              <a:t>  Touschek-lifetime measurement.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5295900" y="2236788"/>
          <a:ext cx="2273300" cy="957262"/>
        </p:xfrm>
        <a:graphic>
          <a:graphicData uri="http://schemas.openxmlformats.org/presentationml/2006/ole">
            <p:oleObj spid="_x0000_s226306" name="Equation" r:id="rId4" imgW="1054100" imgH="444500" progId="Equation.3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81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One may infer the average </a:t>
            </a: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via </a:t>
            </a:r>
          </a:p>
          <a:p>
            <a:pPr marL="179388" lvl="0" indent="-179388">
              <a:spcBef>
                <a:spcPts val="0"/>
              </a:spcBef>
              <a:spcAft>
                <a:spcPts val="3000"/>
              </a:spcAft>
            </a:pPr>
            <a:r>
              <a:rPr lang="en-US" sz="2200" dirty="0" smtClean="0"/>
              <a:t>  Touschek-lifetime measurement.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800" b="1" i="1" dirty="0" smtClean="0">
                <a:latin typeface="Times"/>
                <a:cs typeface="Times"/>
              </a:rPr>
              <a:t>A</a:t>
            </a:r>
            <a:r>
              <a:rPr lang="en-US" sz="2200" dirty="0" smtClean="0"/>
              <a:t> depends on several RF-related parameters (bunch length, RF acceptance, dynamic aperture).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endParaRPr lang="en-US" sz="2200" dirty="0" smtClean="0"/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5295900" y="2236788"/>
          <a:ext cx="2273300" cy="957262"/>
        </p:xfrm>
        <a:graphic>
          <a:graphicData uri="http://schemas.openxmlformats.org/presentationml/2006/ole">
            <p:oleObj spid="_x0000_s228354" name="Equation" r:id="rId4" imgW="1054100" imgH="444500" progId="Equation.3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82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One may infer the average </a:t>
            </a: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via </a:t>
            </a:r>
          </a:p>
          <a:p>
            <a:pPr marL="179388" lvl="0" indent="-179388">
              <a:spcBef>
                <a:spcPts val="0"/>
              </a:spcBef>
              <a:spcAft>
                <a:spcPts val="3000"/>
              </a:spcAft>
            </a:pPr>
            <a:r>
              <a:rPr lang="en-US" sz="2200" dirty="0" smtClean="0"/>
              <a:t>  Touschek-lifetime measurement.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800" b="1" i="1" dirty="0" smtClean="0">
                <a:latin typeface="Times"/>
                <a:cs typeface="Times"/>
              </a:rPr>
              <a:t>A</a:t>
            </a:r>
            <a:r>
              <a:rPr lang="en-US" sz="2200" dirty="0" smtClean="0"/>
              <a:t> depends on several RF-related parameters (bunch length, RF acceptance, dynamic aperture).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The emittance in the formula shall be the </a:t>
            </a:r>
            <a:r>
              <a:rPr lang="en-US" sz="2200" dirty="0" smtClean="0">
                <a:solidFill>
                  <a:srgbClr val="FF0000"/>
                </a:solidFill>
              </a:rPr>
              <a:t>apparent</a:t>
            </a:r>
            <a:r>
              <a:rPr lang="en-US" sz="2200" dirty="0" smtClean="0"/>
              <a:t> one,</a:t>
            </a:r>
            <a:r>
              <a:rPr lang="en-US" sz="2200" u="sng" dirty="0" smtClean="0">
                <a:solidFill>
                  <a:srgbClr val="008000"/>
                </a:solidFill>
              </a:rPr>
              <a:t> not the model </a:t>
            </a:r>
            <a:r>
              <a:rPr lang="en-US" sz="2200" u="sng" dirty="0" err="1" smtClean="0">
                <a:solidFill>
                  <a:srgbClr val="008000"/>
                </a:solidFill>
              </a:rPr>
              <a:t>eigen</a:t>
            </a:r>
            <a:r>
              <a:rPr lang="en-US" sz="2200" u="sng" dirty="0" smtClean="0">
                <a:solidFill>
                  <a:srgbClr val="008000"/>
                </a:solidFill>
              </a:rPr>
              <a:t>-emittance </a:t>
            </a:r>
            <a:r>
              <a:rPr lang="en-US" sz="2400" u="sng" kern="0" dirty="0" err="1" smtClean="0">
                <a:solidFill>
                  <a:srgbClr val="008000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u="sng" kern="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r>
              <a:rPr lang="en-US" sz="2200" u="sng" dirty="0" smtClean="0">
                <a:solidFill>
                  <a:srgbClr val="008000"/>
                </a:solidFill>
              </a:rPr>
              <a:t> </a:t>
            </a:r>
            <a:endParaRPr lang="en-US" sz="2200" dirty="0" smtClean="0"/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5295900" y="2236788"/>
          <a:ext cx="2273300" cy="957262"/>
        </p:xfrm>
        <a:graphic>
          <a:graphicData uri="http://schemas.openxmlformats.org/presentationml/2006/ole">
            <p:oleObj spid="_x0000_s203778" name="Equation" r:id="rId4" imgW="1054100" imgH="444500" progId="Equation.3">
              <p:embed/>
            </p:oleObj>
          </a:graphicData>
        </a:graphic>
      </p:graphicFrame>
      <p:pic>
        <p:nvPicPr>
          <p:cNvPr id="12" name="Picture 11" descr="eq_guignard_ey.gif"/>
          <p:cNvPicPr>
            <a:picLocks noChangeAspect="1"/>
          </p:cNvPicPr>
          <p:nvPr/>
        </p:nvPicPr>
        <p:blipFill>
          <a:blip r:embed="rId5">
            <a:lum bright="-20000" contrast="50000"/>
          </a:blip>
          <a:stretch>
            <a:fillRect/>
          </a:stretch>
        </p:blipFill>
        <p:spPr>
          <a:xfrm>
            <a:off x="3459232" y="5270948"/>
            <a:ext cx="1900168" cy="94582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83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One may infer the average </a:t>
            </a: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via </a:t>
            </a:r>
          </a:p>
          <a:p>
            <a:pPr marL="179388" lvl="0" indent="-179388">
              <a:spcBef>
                <a:spcPts val="0"/>
              </a:spcBef>
              <a:spcAft>
                <a:spcPts val="3000"/>
              </a:spcAft>
            </a:pPr>
            <a:r>
              <a:rPr lang="en-US" sz="2200" dirty="0" smtClean="0"/>
              <a:t>  Touschek-lifetime measurement.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800" b="1" i="1" dirty="0" smtClean="0">
                <a:latin typeface="Times"/>
                <a:cs typeface="Times"/>
              </a:rPr>
              <a:t>A</a:t>
            </a:r>
            <a:r>
              <a:rPr lang="en-US" sz="2200" dirty="0" smtClean="0"/>
              <a:t> depends on several RF-related parameters (bunch length, RF acceptance, dynamic aperture) and </a:t>
            </a:r>
            <a:r>
              <a:rPr lang="en-US" sz="2200" dirty="0" err="1" smtClean="0"/>
              <a:t>β</a:t>
            </a:r>
            <a:r>
              <a:rPr lang="en-US" sz="2200" dirty="0" smtClean="0"/>
              <a:t>-functions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Actually, it shall be the </a:t>
            </a:r>
            <a:r>
              <a:rPr lang="en-US" sz="2200" dirty="0" smtClean="0">
                <a:solidFill>
                  <a:srgbClr val="FF0000"/>
                </a:solidFill>
              </a:rPr>
              <a:t>apparent emittance averaged along the low-beta regions of the ring</a:t>
            </a:r>
            <a:r>
              <a:rPr lang="en-US" sz="2200" dirty="0" smtClean="0"/>
              <a:t> (those with the high scattering rate contributing the most the lifetime integral), </a:t>
            </a:r>
            <a:r>
              <a:rPr lang="en-US" sz="2200" u="sng" dirty="0" smtClean="0">
                <a:solidFill>
                  <a:srgbClr val="008000"/>
                </a:solidFill>
              </a:rPr>
              <a:t>not the model </a:t>
            </a:r>
            <a:r>
              <a:rPr lang="en-US" sz="2200" u="sng" dirty="0" err="1" smtClean="0">
                <a:solidFill>
                  <a:srgbClr val="008000"/>
                </a:solidFill>
              </a:rPr>
              <a:t>eigen</a:t>
            </a:r>
            <a:r>
              <a:rPr lang="en-US" sz="2200" u="sng" dirty="0" smtClean="0">
                <a:solidFill>
                  <a:srgbClr val="008000"/>
                </a:solidFill>
              </a:rPr>
              <a:t>-emittance </a:t>
            </a:r>
            <a:r>
              <a:rPr lang="en-US" sz="2400" u="sng" kern="0" dirty="0" err="1" smtClean="0">
                <a:solidFill>
                  <a:srgbClr val="008000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u="sng" kern="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r>
              <a:rPr lang="en-US" sz="2200" u="sng" dirty="0" smtClean="0">
                <a:solidFill>
                  <a:srgbClr val="008000"/>
                </a:solidFill>
              </a:rPr>
              <a:t>   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5295900" y="2236788"/>
          <a:ext cx="2273300" cy="957262"/>
        </p:xfrm>
        <a:graphic>
          <a:graphicData uri="http://schemas.openxmlformats.org/presentationml/2006/ole">
            <p:oleObj spid="_x0000_s207874" name="Equation" r:id="rId4" imgW="1054100" imgH="444500" progId="Equation.3">
              <p:embed/>
            </p:oleObj>
          </a:graphicData>
        </a:graphic>
      </p:graphicFrame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5">
            <a:lum bright="-20000" contrast="50000"/>
          </a:blip>
          <a:stretch>
            <a:fillRect/>
          </a:stretch>
        </p:blipFill>
        <p:spPr>
          <a:xfrm>
            <a:off x="2870201" y="5561578"/>
            <a:ext cx="3161520" cy="8773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One may infer the average </a:t>
            </a: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via </a:t>
            </a:r>
          </a:p>
          <a:p>
            <a:pPr marL="179388" lvl="0" indent="-179388">
              <a:spcBef>
                <a:spcPts val="0"/>
              </a:spcBef>
              <a:spcAft>
                <a:spcPts val="3000"/>
              </a:spcAft>
            </a:pPr>
            <a:r>
              <a:rPr lang="en-US" sz="2200" dirty="0" smtClean="0"/>
              <a:t>  Touschek-lifetime measurement.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800" b="1" i="1" dirty="0" smtClean="0">
                <a:latin typeface="Times"/>
                <a:cs typeface="Times"/>
              </a:rPr>
              <a:t>A</a:t>
            </a:r>
            <a:r>
              <a:rPr lang="en-US" sz="2200" dirty="0" smtClean="0"/>
              <a:t> depends on several RF-related parameters (bunch length, RF acceptance, dynamic aperture).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Actually, it shall be the </a:t>
            </a:r>
            <a:r>
              <a:rPr lang="en-US" sz="2200" dirty="0" smtClean="0">
                <a:solidFill>
                  <a:srgbClr val="FF0000"/>
                </a:solidFill>
              </a:rPr>
              <a:t>apparent emittance averaged along the low-beta regions of the ring</a:t>
            </a:r>
            <a:r>
              <a:rPr lang="en-US" sz="2200" dirty="0" smtClean="0"/>
              <a:t> (those with the high scattering rate contributing the most the lifetime integral) , </a:t>
            </a:r>
            <a:r>
              <a:rPr lang="en-US" sz="2200" u="sng" dirty="0" smtClean="0">
                <a:solidFill>
                  <a:srgbClr val="008000"/>
                </a:solidFill>
              </a:rPr>
              <a:t>not the model </a:t>
            </a:r>
            <a:r>
              <a:rPr lang="en-US" sz="2200" u="sng" dirty="0" err="1" smtClean="0">
                <a:solidFill>
                  <a:srgbClr val="008000"/>
                </a:solidFill>
              </a:rPr>
              <a:t>eigen</a:t>
            </a:r>
            <a:r>
              <a:rPr lang="en-US" sz="2200" u="sng" dirty="0" smtClean="0">
                <a:solidFill>
                  <a:srgbClr val="008000"/>
                </a:solidFill>
              </a:rPr>
              <a:t>-emittance </a:t>
            </a:r>
            <a:r>
              <a:rPr lang="en-US" sz="2400" u="sng" kern="0" dirty="0" err="1" smtClean="0">
                <a:solidFill>
                  <a:srgbClr val="008000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u="sng" kern="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r>
              <a:rPr lang="en-US" sz="2200" u="sng" dirty="0" smtClean="0">
                <a:solidFill>
                  <a:srgbClr val="008000"/>
                </a:solidFill>
              </a:rPr>
              <a:t> </a:t>
            </a:r>
            <a:endParaRPr lang="en-US" sz="2200" dirty="0" smtClean="0"/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84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4">
            <a:lum bright="-20000" contrast="50000"/>
          </a:blip>
          <a:stretch>
            <a:fillRect/>
          </a:stretch>
        </p:blipFill>
        <p:spPr>
          <a:xfrm>
            <a:off x="2870201" y="5561578"/>
            <a:ext cx="3161520" cy="8773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 descr="Eq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6950" y="2943225"/>
            <a:ext cx="7448550" cy="3579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Donut 10"/>
          <p:cNvSpPr/>
          <p:nvPr/>
        </p:nvSpPr>
        <p:spPr>
          <a:xfrm>
            <a:off x="5873750" y="3386138"/>
            <a:ext cx="2301875" cy="1270000"/>
          </a:xfrm>
          <a:prstGeom prst="donut">
            <a:avLst>
              <a:gd name="adj" fmla="val 449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5295900" y="2236788"/>
          <a:ext cx="2273300" cy="957262"/>
        </p:xfrm>
        <a:graphic>
          <a:graphicData uri="http://schemas.openxmlformats.org/presentationml/2006/ole">
            <p:oleObj spid="_x0000_s211970" name="Equation" r:id="rId6" imgW="1054100" imgH="444500" progId="Equation.3">
              <p:embed/>
            </p:oleObj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1841500" y="-406400"/>
            <a:ext cx="1473200" cy="5156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 vert="vert270" wrap="square">
            <a:noAutofit/>
          </a:bodyPr>
          <a:lstStyle/>
          <a:p>
            <a:pPr algn="ctr"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Arial"/>
                <a:ea typeface="华文楷体"/>
                <a:cs typeface="Arial"/>
              </a:rPr>
              <a:t>model </a:t>
            </a:r>
            <a:r>
              <a:rPr lang="en-US" sz="2000" kern="0" dirty="0" err="1" smtClean="0">
                <a:solidFill>
                  <a:srgbClr val="0000FF"/>
                </a:solidFill>
                <a:latin typeface="Arial"/>
                <a:ea typeface="华文楷体"/>
                <a:cs typeface="Arial"/>
              </a:rPr>
              <a:t>eigen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ea typeface="华文楷体"/>
                <a:cs typeface="Arial"/>
              </a:rPr>
              <a:t>-emittance </a:t>
            </a:r>
            <a:r>
              <a:rPr lang="en-US" sz="2800" kern="0" dirty="0" err="1" smtClean="0">
                <a:solidFill>
                  <a:srgbClr val="0000FF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000" i="1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2000" i="1" kern="0" dirty="0">
                <a:solidFill>
                  <a:srgbClr val="0000FF"/>
                </a:solidFill>
                <a:latin typeface="+mj-lt"/>
                <a:cs typeface="Times New Roman"/>
              </a:rPr>
              <a:t>= 9 </a:t>
            </a:r>
            <a:r>
              <a:rPr lang="en-US" sz="2000" i="1" kern="0" dirty="0" smtClean="0">
                <a:solidFill>
                  <a:srgbClr val="0000FF"/>
                </a:solidFill>
                <a:latin typeface="+mj-lt"/>
                <a:cs typeface="Times New Roman"/>
              </a:rPr>
              <a:t>pm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algn="ctr"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Arial"/>
                <a:cs typeface="Arial"/>
              </a:rPr>
              <a:t>Vs</a:t>
            </a:r>
          </a:p>
          <a:p>
            <a:pPr algn="ctr"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Arial"/>
                <a:cs typeface="Arial"/>
              </a:rPr>
              <a:t>meas. avg. apparent emittance &lt;</a:t>
            </a:r>
            <a:r>
              <a:rPr lang="en-US" sz="2000" kern="0" dirty="0" err="1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n-US" sz="2000" kern="0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lang="en-US" sz="2000" kern="0" dirty="0" smtClean="0">
                <a:solidFill>
                  <a:srgbClr val="0000FF"/>
                </a:solidFill>
                <a:latin typeface="Arial"/>
                <a:cs typeface="Arial"/>
              </a:rPr>
              <a:t>&gt;=16 pm</a:t>
            </a:r>
            <a:endParaRPr lang="en-US" sz="16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85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One may infer the average </a:t>
            </a:r>
            <a:r>
              <a:rPr lang="en-US" sz="2200" kern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via </a:t>
            </a:r>
          </a:p>
          <a:p>
            <a:pPr marL="179388" lvl="0" indent="-179388">
              <a:spcBef>
                <a:spcPts val="0"/>
              </a:spcBef>
              <a:spcAft>
                <a:spcPts val="3000"/>
              </a:spcAft>
            </a:pPr>
            <a:r>
              <a:rPr lang="en-US" sz="2200" dirty="0" smtClean="0"/>
              <a:t>  Touschek-lifetime measurement.</a:t>
            </a:r>
          </a:p>
          <a:p>
            <a:pPr marL="179388" lvl="0" indent="-179388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imes"/>
                <a:cs typeface="Times"/>
              </a:rPr>
              <a:t> </a:t>
            </a:r>
            <a:r>
              <a:rPr lang="en-US" sz="2800" b="1" i="1" dirty="0" smtClean="0">
                <a:latin typeface="Times"/>
                <a:cs typeface="Times"/>
              </a:rPr>
              <a:t>A</a:t>
            </a:r>
            <a:r>
              <a:rPr lang="en-US" sz="2200" dirty="0" smtClean="0"/>
              <a:t> depends on several RF-related parameters (bunch length, RF acceptance, dynamic aperture).</a:t>
            </a:r>
          </a:p>
          <a:p>
            <a:pPr marL="179388" lvl="0" indent="-179388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en-US" sz="2200" dirty="0" smtClean="0"/>
              <a:t>It actually shall be the </a:t>
            </a:r>
            <a:r>
              <a:rPr lang="en-US" sz="2200" dirty="0" smtClean="0">
                <a:solidFill>
                  <a:srgbClr val="FF0000"/>
                </a:solidFill>
              </a:rPr>
              <a:t>apparent emittance averaged along the low-beta regions of the ring</a:t>
            </a:r>
            <a:r>
              <a:rPr lang="en-US" sz="2200" dirty="0" smtClean="0"/>
              <a:t> (those with the high scattering rate contributing the most the lifetime integral), </a:t>
            </a:r>
            <a:r>
              <a:rPr lang="en-US" sz="2200" u="sng" dirty="0" smtClean="0">
                <a:solidFill>
                  <a:srgbClr val="008000"/>
                </a:solidFill>
              </a:rPr>
              <a:t>not the model </a:t>
            </a:r>
            <a:r>
              <a:rPr lang="en-US" sz="2200" u="sng" dirty="0" err="1" smtClean="0">
                <a:solidFill>
                  <a:srgbClr val="008000"/>
                </a:solidFill>
              </a:rPr>
              <a:t>eigen</a:t>
            </a:r>
            <a:r>
              <a:rPr lang="en-US" sz="2200" u="sng" dirty="0" smtClean="0">
                <a:solidFill>
                  <a:srgbClr val="008000"/>
                </a:solidFill>
              </a:rPr>
              <a:t>-emittance </a:t>
            </a:r>
            <a:r>
              <a:rPr lang="en-US" sz="2400" u="sng" kern="0" dirty="0" err="1" smtClean="0">
                <a:solidFill>
                  <a:srgbClr val="008000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2400" i="1" u="sng" kern="0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v</a:t>
            </a:r>
            <a:r>
              <a:rPr lang="en-US" sz="2200" u="sng" dirty="0" smtClean="0">
                <a:solidFill>
                  <a:srgbClr val="008000"/>
                </a:solidFill>
              </a:rPr>
              <a:t>   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pic>
        <p:nvPicPr>
          <p:cNvPr id="8" name="Picture 7" descr="eq_guignard_ey.gif"/>
          <p:cNvPicPr>
            <a:picLocks noChangeAspect="1"/>
          </p:cNvPicPr>
          <p:nvPr/>
        </p:nvPicPr>
        <p:blipFill>
          <a:blip r:embed="rId4">
            <a:lum bright="-20000" contrast="50000"/>
          </a:blip>
          <a:stretch>
            <a:fillRect/>
          </a:stretch>
        </p:blipFill>
        <p:spPr>
          <a:xfrm>
            <a:off x="2870201" y="5561578"/>
            <a:ext cx="3161520" cy="8773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214019" name="Object 3"/>
          <p:cNvGraphicFramePr>
            <a:graphicFrameLocks noChangeAspect="1"/>
          </p:cNvGraphicFramePr>
          <p:nvPr/>
        </p:nvGraphicFramePr>
        <p:xfrm>
          <a:off x="533401" y="2133600"/>
          <a:ext cx="6159846" cy="4322763"/>
        </p:xfrm>
        <a:graphic>
          <a:graphicData uri="http://schemas.openxmlformats.org/presentationml/2006/ole">
            <p:oleObj spid="_x0000_s269315" name="Chart" r:id="rId5" imgW="6731000" imgH="4737100" progId="Excel.Sheet.8">
              <p:embed/>
            </p:oleObj>
          </a:graphicData>
        </a:graphic>
      </p:graphicFrame>
      <p:graphicFrame>
        <p:nvGraphicFramePr>
          <p:cNvPr id="203778" name="Object 2"/>
          <p:cNvGraphicFramePr>
            <a:graphicFrameLocks noChangeAspect="1"/>
          </p:cNvGraphicFramePr>
          <p:nvPr/>
        </p:nvGraphicFramePr>
        <p:xfrm>
          <a:off x="6388100" y="2236788"/>
          <a:ext cx="2273300" cy="957262"/>
        </p:xfrm>
        <a:graphic>
          <a:graphicData uri="http://schemas.openxmlformats.org/presentationml/2006/ole">
            <p:oleObj spid="_x0000_s269314" name="Equation" r:id="rId6" imgW="1054100" imgH="444500" progId="Equation.3">
              <p:embed/>
            </p:oleObj>
          </a:graphicData>
        </a:graphic>
      </p:graphicFrame>
      <p:sp>
        <p:nvSpPr>
          <p:cNvPr id="11" name="Donut 10"/>
          <p:cNvSpPr/>
          <p:nvPr/>
        </p:nvSpPr>
        <p:spPr>
          <a:xfrm>
            <a:off x="1993900" y="5803900"/>
            <a:ext cx="3997325" cy="769938"/>
          </a:xfrm>
          <a:prstGeom prst="donut">
            <a:avLst>
              <a:gd name="adj" fmla="val 449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65200" y="5207000"/>
            <a:ext cx="556738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Measured &lt;</a:t>
            </a:r>
            <a:r>
              <a:rPr lang="en-US" b="1" dirty="0" err="1" smtClean="0">
                <a:solidFill>
                  <a:srgbClr val="0000FF"/>
                </a:solidFill>
              </a:rPr>
              <a:t>Ey</a:t>
            </a:r>
            <a:r>
              <a:rPr lang="en-US" b="1" dirty="0" smtClean="0">
                <a:solidFill>
                  <a:srgbClr val="0000FF"/>
                </a:solidFill>
              </a:rPr>
              <a:t>&gt; not model </a:t>
            </a:r>
            <a:r>
              <a:rPr lang="en-US" b="1" dirty="0" err="1" smtClean="0">
                <a:solidFill>
                  <a:srgbClr val="0000FF"/>
                </a:solidFill>
              </a:rPr>
              <a:t>eigen</a:t>
            </a:r>
            <a:r>
              <a:rPr lang="en-US" b="1" dirty="0" smtClean="0">
                <a:solidFill>
                  <a:srgbClr val="0000FF"/>
                </a:solidFill>
              </a:rPr>
              <a:t>-emittance </a:t>
            </a:r>
            <a:r>
              <a:rPr lang="en-US" kern="0" dirty="0" err="1" smtClean="0">
                <a:solidFill>
                  <a:srgbClr val="0000FF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1400" i="1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1400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cs typeface="Arial"/>
              </a:rPr>
              <a:t>!!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86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graphicFrame>
        <p:nvGraphicFramePr>
          <p:cNvPr id="12" name="Group 388"/>
          <p:cNvGraphicFramePr>
            <a:graphicFrameLocks noGrp="1"/>
          </p:cNvGraphicFramePr>
          <p:nvPr/>
        </p:nvGraphicFramePr>
        <p:xfrm>
          <a:off x="514350" y="2355850"/>
          <a:ext cx="8001000" cy="4067181"/>
        </p:xfrm>
        <a:graphic>
          <a:graphicData uri="http://schemas.openxmlformats.org/drawingml/2006/table">
            <a:tbl>
              <a:tblPr/>
              <a:tblGrid>
                <a:gridCol w="1676400"/>
                <a:gridCol w="3675063"/>
                <a:gridCol w="1323975"/>
                <a:gridCol w="132556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Conditions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200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mA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/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8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no Single </a:t>
                      </a:r>
                      <a:r>
                        <a:rPr kumimoji="0" lang="it-I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Bunch</a:t>
                      </a:r>
                      <a:r>
                        <a:rPr kumimoji="0" lang="it-I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          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01-Feb-11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Measurements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Model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eigen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-emittance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65" charset="0"/>
                        </a:rPr>
                        <a:t>2.4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</a:t>
                      </a: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en-GB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Emitt</a:t>
                      </a: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.  &lt;IAX&gt;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</a:rPr>
                        <a:t>4.2±1.2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ID25-b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3.64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ID25-XRL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3.75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D9-a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7.1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Total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51.5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Processing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Touschek Prolongated Vert Emitt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</a:rPr>
                        <a:t>3.9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Vacuum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170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Touschek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Estimation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Total  Lifetime @ 2pm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40.4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87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graphicFrame>
        <p:nvGraphicFramePr>
          <p:cNvPr id="12" name="Group 388"/>
          <p:cNvGraphicFramePr>
            <a:graphicFrameLocks noGrp="1"/>
          </p:cNvGraphicFramePr>
          <p:nvPr/>
        </p:nvGraphicFramePr>
        <p:xfrm>
          <a:off x="514350" y="2355850"/>
          <a:ext cx="8001000" cy="4067181"/>
        </p:xfrm>
        <a:graphic>
          <a:graphicData uri="http://schemas.openxmlformats.org/drawingml/2006/table">
            <a:tbl>
              <a:tblPr/>
              <a:tblGrid>
                <a:gridCol w="1676400"/>
                <a:gridCol w="3675063"/>
                <a:gridCol w="1323975"/>
                <a:gridCol w="132556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Conditions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200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mA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/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8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no Single </a:t>
                      </a:r>
                      <a:r>
                        <a:rPr kumimoji="0" lang="it-I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Bunch</a:t>
                      </a:r>
                      <a:r>
                        <a:rPr kumimoji="0" lang="it-I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          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01-Feb-11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Measurements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Model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eigen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-emittance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2.4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&lt;IAX&gt;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</a:rPr>
                        <a:t>4.2±1.2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ID25-b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3.64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ID25-XRL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3.75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D9-a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7.1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Total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51.5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Processing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Touschek Prolongated Vert Emitt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</a:rPr>
                        <a:t>3.9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Vacuum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170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Touschek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Estimation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Total  Lifetime @ 2pm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40.4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9" name="Curved Left Arrow 18"/>
          <p:cNvSpPr/>
          <p:nvPr/>
        </p:nvSpPr>
        <p:spPr>
          <a:xfrm>
            <a:off x="8343900" y="3302000"/>
            <a:ext cx="533400" cy="2171700"/>
          </a:xfrm>
          <a:prstGeom prst="curvedLeftArrow">
            <a:avLst>
              <a:gd name="adj1" fmla="val 26055"/>
              <a:gd name="adj2" fmla="val 140462"/>
              <a:gd name="adj3" fmla="val 45513"/>
            </a:avLst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95700" y="4038600"/>
            <a:ext cx="2235200" cy="889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tIns="154800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OK!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88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graphicFrame>
        <p:nvGraphicFramePr>
          <p:cNvPr id="12" name="Group 388"/>
          <p:cNvGraphicFramePr>
            <a:graphicFrameLocks noGrp="1"/>
          </p:cNvGraphicFramePr>
          <p:nvPr/>
        </p:nvGraphicFramePr>
        <p:xfrm>
          <a:off x="514350" y="2355850"/>
          <a:ext cx="8001000" cy="4067181"/>
        </p:xfrm>
        <a:graphic>
          <a:graphicData uri="http://schemas.openxmlformats.org/drawingml/2006/table">
            <a:tbl>
              <a:tblPr/>
              <a:tblGrid>
                <a:gridCol w="1676400"/>
                <a:gridCol w="3675063"/>
                <a:gridCol w="1323975"/>
                <a:gridCol w="132556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Conditions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200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mA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/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8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no Single </a:t>
                      </a:r>
                      <a:r>
                        <a:rPr kumimoji="0" lang="it-I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Bunch</a:t>
                      </a:r>
                      <a:r>
                        <a:rPr kumimoji="0" lang="it-I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          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01-Feb-11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Measurements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Model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eigen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-emittance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2.4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&lt;IAX&gt;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</a:rPr>
                        <a:t>4.2±1.2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ID25-b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3.64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ID25-XRL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3.75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D9-a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7.1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Total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51.5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Processing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Touschek Prolongated Vert Emitt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</a:rPr>
                        <a:t>3.9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Vacuum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170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Touschek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Estimation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Total  Lifetime @ 2pm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40.4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9" name="Curved Left Arrow 18"/>
          <p:cNvSpPr/>
          <p:nvPr/>
        </p:nvSpPr>
        <p:spPr>
          <a:xfrm>
            <a:off x="8343900" y="2984500"/>
            <a:ext cx="533400" cy="2489200"/>
          </a:xfrm>
          <a:prstGeom prst="curvedLeftArrow">
            <a:avLst>
              <a:gd name="adj1" fmla="val 26055"/>
              <a:gd name="adj2" fmla="val 140462"/>
              <a:gd name="adj3" fmla="val 45513"/>
            </a:avLst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95700" y="4038600"/>
            <a:ext cx="2235200" cy="889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tIns="154800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NO!!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436294-71C4-A648-A3FC-EBD7EA007010}" type="slidenum">
              <a:rPr lang="en-GB" smtClean="0"/>
              <a:pPr/>
              <a:t>89</a:t>
            </a:fld>
            <a:endParaRPr lang="en-GB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665163"/>
            <a:ext cx="87090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600" dirty="0" smtClean="0">
                <a:sym typeface="Wingdings"/>
              </a:rPr>
              <a:t>Caution with lifetime measurement (2)</a:t>
            </a:r>
            <a:endParaRPr lang="en-US" sz="3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379538"/>
            <a:ext cx="82296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lvl="0" indent="-179388">
              <a:spcBef>
                <a:spcPct val="20000"/>
              </a:spcBef>
              <a:spcAft>
                <a:spcPts val="600"/>
              </a:spcAft>
              <a:buFontTx/>
              <a:buChar char="•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At very low coupling </a:t>
            </a:r>
            <a:r>
              <a:rPr lang="en-US" sz="2200" dirty="0" err="1" smtClean="0"/>
              <a:t>ε</a:t>
            </a:r>
            <a:r>
              <a:rPr lang="en-US" sz="2200" baseline="-25000" dirty="0" err="1" smtClean="0"/>
              <a:t>y</a:t>
            </a:r>
            <a:r>
              <a:rPr lang="en-US" sz="2200" dirty="0" smtClean="0"/>
              <a:t> may be smaller than monitor/camera resolution and hence non measurable.</a:t>
            </a:r>
          </a:p>
          <a:p>
            <a:pPr marL="179388" lvl="0" indent="-179388">
              <a:spcBef>
                <a:spcPct val="20000"/>
              </a:spcBef>
              <a:spcAft>
                <a:spcPts val="3600"/>
              </a:spcAft>
              <a:buFontTx/>
              <a:buChar char="•"/>
            </a:pPr>
            <a:endParaRPr lang="en-US" sz="2200" dirty="0" smtClean="0"/>
          </a:p>
          <a:p>
            <a:pPr marL="177800" lvl="0">
              <a:spcBef>
                <a:spcPct val="20000"/>
              </a:spcBef>
              <a:spcAft>
                <a:spcPts val="600"/>
              </a:spcAft>
            </a:pPr>
            <a:endParaRPr lang="en-US" sz="2200" dirty="0" smtClean="0"/>
          </a:p>
        </p:txBody>
      </p:sp>
      <p:graphicFrame>
        <p:nvGraphicFramePr>
          <p:cNvPr id="12" name="Group 388"/>
          <p:cNvGraphicFramePr>
            <a:graphicFrameLocks noGrp="1"/>
          </p:cNvGraphicFramePr>
          <p:nvPr/>
        </p:nvGraphicFramePr>
        <p:xfrm>
          <a:off x="514350" y="2355850"/>
          <a:ext cx="8001000" cy="4067181"/>
        </p:xfrm>
        <a:graphic>
          <a:graphicData uri="http://schemas.openxmlformats.org/drawingml/2006/table">
            <a:tbl>
              <a:tblPr/>
              <a:tblGrid>
                <a:gridCol w="1676400"/>
                <a:gridCol w="3675063"/>
                <a:gridCol w="1323975"/>
                <a:gridCol w="1325562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Conditions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200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mA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/</a:t>
                      </a:r>
                      <a:r>
                        <a:rPr kumimoji="0" 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8</a:t>
                      </a:r>
                      <a:r>
                        <a:rPr kumimoji="0" 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no Single </a:t>
                      </a:r>
                      <a:r>
                        <a:rPr kumimoji="0" lang="it-IT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Bunch</a:t>
                      </a:r>
                      <a:r>
                        <a:rPr kumimoji="0" lang="it-IT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           </a:t>
                      </a:r>
                      <a:endParaRPr kumimoji="0" lang="it-IT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01-Feb-11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Measurements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Model </a:t>
                      </a:r>
                      <a:r>
                        <a:rPr kumimoji="0" lang="en-GB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eigen</a:t>
                      </a: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-emittance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-65" charset="0"/>
                        </a:rPr>
                        <a:t>2.4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&lt;IAX&gt;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</a:rPr>
                        <a:t>4.2±1.2</a:t>
                      </a:r>
                      <a:endParaRPr kumimoji="0" lang="en-GB" sz="16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ID25-b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3.64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 ID25-XRL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3.75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Vert Emitt. D9-a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7.1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Total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51.5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Processing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Touschek Prolongated Vert Emitt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[pm]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65" charset="0"/>
                        </a:rPr>
                        <a:t>3.9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Vacuum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170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Touschek Lifetime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74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Estimation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Total  Lifetime @ 2pm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[h]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65" charset="0"/>
                        </a:rPr>
                        <a:t>40.4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9" name="Curved Left Arrow 18"/>
          <p:cNvSpPr/>
          <p:nvPr/>
        </p:nvSpPr>
        <p:spPr>
          <a:xfrm>
            <a:off x="8343900" y="2984500"/>
            <a:ext cx="533400" cy="2489200"/>
          </a:xfrm>
          <a:prstGeom prst="curvedLeftArrow">
            <a:avLst>
              <a:gd name="adj1" fmla="val 26055"/>
              <a:gd name="adj2" fmla="val 140462"/>
              <a:gd name="adj3" fmla="val 45513"/>
            </a:avLst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95700" y="4038600"/>
            <a:ext cx="2235200" cy="889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tIns="154800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NO!!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eq_guignard_ey.gif"/>
          <p:cNvPicPr>
            <a:picLocks noChangeAspect="1"/>
          </p:cNvPicPr>
          <p:nvPr/>
        </p:nvPicPr>
        <p:blipFill>
          <a:blip r:embed="rId4">
            <a:lum bright="-20000" contrast="50000"/>
          </a:blip>
          <a:stretch>
            <a:fillRect/>
          </a:stretch>
        </p:blipFill>
        <p:spPr>
          <a:xfrm>
            <a:off x="2870201" y="5561578"/>
            <a:ext cx="3161520" cy="87732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33401" y="2133600"/>
          <a:ext cx="6159846" cy="4322763"/>
        </p:xfrm>
        <a:graphic>
          <a:graphicData uri="http://schemas.openxmlformats.org/presentationml/2006/ole">
            <p:oleObj spid="_x0000_s275458" name="Chart" r:id="rId5" imgW="6731000" imgH="4737100" progId="Excel.Sheet.8">
              <p:embed/>
            </p:oleObj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965200" y="5207000"/>
            <a:ext cx="556738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Measured &lt;</a:t>
            </a:r>
            <a:r>
              <a:rPr lang="en-US" b="1" dirty="0" err="1" smtClean="0">
                <a:solidFill>
                  <a:srgbClr val="0000FF"/>
                </a:solidFill>
              </a:rPr>
              <a:t>Ey</a:t>
            </a:r>
            <a:r>
              <a:rPr lang="en-US" b="1" dirty="0" smtClean="0">
                <a:solidFill>
                  <a:srgbClr val="0000FF"/>
                </a:solidFill>
              </a:rPr>
              <a:t>&gt; </a:t>
            </a:r>
            <a:r>
              <a:rPr lang="en-US" b="1" dirty="0" smtClean="0">
                <a:solidFill>
                  <a:srgbClr val="FF0000"/>
                </a:solidFill>
              </a:rPr>
              <a:t>not model </a:t>
            </a:r>
            <a:r>
              <a:rPr lang="en-US" b="1" dirty="0" err="1" smtClean="0">
                <a:solidFill>
                  <a:srgbClr val="FF0000"/>
                </a:solidFill>
              </a:rPr>
              <a:t>eigen</a:t>
            </a:r>
            <a:r>
              <a:rPr lang="en-US" b="1" dirty="0" smtClean="0">
                <a:solidFill>
                  <a:srgbClr val="FF0000"/>
                </a:solidFill>
              </a:rPr>
              <a:t>-emittance </a:t>
            </a:r>
            <a:r>
              <a:rPr lang="en-US" kern="0" dirty="0" err="1" smtClean="0">
                <a:solidFill>
                  <a:srgbClr val="FF0000"/>
                </a:solidFill>
                <a:latin typeface="Brush Script MT Italic"/>
                <a:ea typeface="华文楷体"/>
                <a:cs typeface="Brush Script MT Italic"/>
              </a:rPr>
              <a:t>E</a:t>
            </a:r>
            <a:r>
              <a:rPr lang="en-US" sz="1400" i="1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1400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sz="2400" kern="0" dirty="0" smtClean="0">
                <a:solidFill>
                  <a:srgbClr val="0000FF"/>
                </a:solidFill>
                <a:latin typeface="Arial"/>
                <a:cs typeface="Arial"/>
              </a:rPr>
              <a:t>!!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98500" y="2222500"/>
            <a:ext cx="465152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Touschek lifetime measurement @ ESRF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65200" y="2971800"/>
            <a:ext cx="3263900" cy="1041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large &lt;</a:t>
            </a:r>
            <a:r>
              <a:rPr lang="en-US" b="1" dirty="0" err="1" smtClean="0">
                <a:solidFill>
                  <a:srgbClr val="0000FF"/>
                </a:solidFill>
              </a:rPr>
              <a:t>Ey</a:t>
            </a:r>
            <a:r>
              <a:rPr lang="en-US" b="1" dirty="0" smtClean="0">
                <a:solidFill>
                  <a:srgbClr val="0000FF"/>
                </a:solidFill>
              </a:rPr>
              <a:t>&gt; with white noise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rather than with coupling </a:t>
            </a:r>
            <a:r>
              <a:rPr lang="en-US" b="1" dirty="0" smtClean="0">
                <a:solidFill>
                  <a:srgbClr val="0000FF"/>
                </a:solidFill>
              </a:rPr>
              <a:t>to keep </a:t>
            </a:r>
            <a:r>
              <a:rPr lang="en-US" b="1" dirty="0" err="1" smtClean="0">
                <a:solidFill>
                  <a:srgbClr val="0000FF"/>
                </a:solidFill>
              </a:rPr>
              <a:t>βx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βy</a:t>
            </a:r>
            <a:r>
              <a:rPr lang="en-US" b="1" dirty="0" smtClean="0">
                <a:solidFill>
                  <a:srgbClr val="0000FF"/>
                </a:solidFill>
              </a:rPr>
              <a:t> &amp; </a:t>
            </a:r>
            <a:r>
              <a:rPr lang="en-US" b="1" dirty="0" err="1" smtClean="0">
                <a:solidFill>
                  <a:srgbClr val="0000FF"/>
                </a:solidFill>
              </a:rPr>
              <a:t>δEy</a:t>
            </a:r>
            <a:r>
              <a:rPr lang="en-US" b="1" dirty="0" smtClean="0">
                <a:solidFill>
                  <a:srgbClr val="0000FF"/>
                </a:solidFill>
              </a:rPr>
              <a:t> constant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1562100" y="4025900"/>
            <a:ext cx="241300" cy="647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1689100" y="5740400"/>
            <a:ext cx="647700" cy="469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429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#4: “indirect measurements” of </a:t>
            </a:r>
            <a:r>
              <a:rPr lang="en-US" sz="3200" dirty="0" err="1" smtClean="0">
                <a:solidFill>
                  <a:schemeClr val="bg1"/>
                </a:solidFill>
              </a:rPr>
              <a:t>ε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F9B3F-7AAE-114F-A225-A30954F5792F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65163"/>
            <a:ext cx="8734425" cy="8477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mtClean="0"/>
              <a:t>Meas. vertical emittance E</a:t>
            </a:r>
            <a:r>
              <a:rPr lang="en-US" i="1" smtClean="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smtClean="0"/>
              <a:t> from RMS beam size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40" y="1468438"/>
            <a:ext cx="2863878" cy="5106987"/>
          </a:xfrm>
        </p:spPr>
        <p:txBody>
          <a:bodyPr/>
          <a:lstStyle/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r>
              <a:rPr lang="en-US" sz="3600" dirty="0" smtClean="0"/>
              <a:t>E</a:t>
            </a:r>
            <a:r>
              <a:rPr lang="en-US" sz="2800" dirty="0" smtClean="0"/>
              <a:t>x=4.2 nm</a:t>
            </a:r>
            <a:endParaRPr lang="en-US" sz="2800" dirty="0" smtClean="0">
              <a:ea typeface="+mn-ea"/>
              <a:cs typeface="+mn-cs"/>
            </a:endParaRPr>
          </a:p>
          <a:p>
            <a:pPr marL="0" indent="0" eaLnBrk="1" hangingPunct="1">
              <a:spcAft>
                <a:spcPts val="0"/>
              </a:spcAft>
              <a:defRPr/>
            </a:pPr>
            <a:r>
              <a:rPr lang="en-US" sz="2700" dirty="0" smtClean="0">
                <a:ea typeface="+mn-ea"/>
                <a:cs typeface="+mn-cs"/>
              </a:rPr>
              <a:t> </a:t>
            </a:r>
            <a:r>
              <a:rPr lang="en-US" sz="2700" dirty="0" smtClean="0">
                <a:solidFill>
                  <a:srgbClr val="008000"/>
                </a:solidFill>
                <a:ea typeface="+mn-ea"/>
                <a:cs typeface="+mn-cs"/>
              </a:rPr>
              <a:t>Well corrected </a:t>
            </a:r>
            <a:r>
              <a:rPr lang="en-US" sz="2700" dirty="0" smtClean="0">
                <a:ea typeface="+mn-ea"/>
                <a:cs typeface="+mn-cs"/>
              </a:rPr>
              <a:t>coupling</a:t>
            </a:r>
          </a:p>
          <a:p>
            <a:pPr marL="0" indent="0" eaLnBrk="1" hangingPunct="1">
              <a:spcAft>
                <a:spcPts val="0"/>
              </a:spcAft>
              <a:defRPr/>
            </a:pPr>
            <a:r>
              <a:rPr lang="en-US" sz="2700" dirty="0" smtClean="0">
                <a:ea typeface="+mn-ea"/>
                <a:cs typeface="+mn-cs"/>
              </a:rPr>
              <a:t> Low beam current (</a:t>
            </a:r>
            <a:r>
              <a:rPr lang="en-US" sz="2700" dirty="0" smtClean="0">
                <a:solidFill>
                  <a:srgbClr val="008000"/>
                </a:solidFill>
                <a:ea typeface="+mn-ea"/>
                <a:cs typeface="+mn-cs"/>
              </a:rPr>
              <a:t>20 </a:t>
            </a:r>
            <a:r>
              <a:rPr lang="en-US" sz="2700" dirty="0" err="1" smtClean="0">
                <a:solidFill>
                  <a:srgbClr val="008000"/>
                </a:solidFill>
                <a:ea typeface="+mn-ea"/>
                <a:cs typeface="+mn-cs"/>
              </a:rPr>
              <a:t>mA</a:t>
            </a:r>
            <a:r>
              <a:rPr lang="en-US" sz="2700" dirty="0" smtClean="0">
                <a:ea typeface="+mn-ea"/>
                <a:cs typeface="+mn-cs"/>
              </a:rPr>
              <a:t>)</a:t>
            </a:r>
          </a:p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endParaRPr lang="en-US" sz="2250" dirty="0" smtClean="0"/>
          </a:p>
          <a:p>
            <a:pPr marL="0" indent="0" eaLnBrk="1" hangingPunct="1">
              <a:spcAft>
                <a:spcPts val="0"/>
              </a:spcAft>
              <a:buFontTx/>
              <a:buNone/>
              <a:defRPr/>
            </a:pPr>
            <a:endParaRPr lang="en-US" sz="2250" dirty="0" smtClean="0"/>
          </a:p>
        </p:txBody>
      </p:sp>
      <p:pic>
        <p:nvPicPr>
          <p:cNvPr id="26630" name="Picture 7" descr="Distribution_Emit_Measure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27363" y="1649612"/>
            <a:ext cx="5888037" cy="441602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7702550" y="2474913"/>
            <a:ext cx="96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5.5 pm</a:t>
            </a: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8083550" y="4364038"/>
            <a:ext cx="969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2.8 pm</a:t>
            </a:r>
          </a:p>
        </p:txBody>
      </p:sp>
      <p:sp>
        <p:nvSpPr>
          <p:cNvPr id="26633" name="TextBox 15"/>
          <p:cNvSpPr txBox="1">
            <a:spLocks noChangeArrowheads="1"/>
          </p:cNvSpPr>
          <p:nvPr/>
        </p:nvSpPr>
        <p:spPr bwMode="auto">
          <a:xfrm>
            <a:off x="7864475" y="4852988"/>
            <a:ext cx="96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3.6 pm</a:t>
            </a:r>
          </a:p>
        </p:txBody>
      </p:sp>
      <p:sp>
        <p:nvSpPr>
          <p:cNvPr id="26634" name="TextBox 15"/>
          <p:cNvSpPr txBox="1">
            <a:spLocks noChangeArrowheads="1"/>
          </p:cNvSpPr>
          <p:nvPr/>
        </p:nvSpPr>
        <p:spPr bwMode="auto">
          <a:xfrm>
            <a:off x="7267575" y="5668963"/>
            <a:ext cx="971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1.4 pm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4779963" y="5746750"/>
            <a:ext cx="969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2.8 pm</a:t>
            </a:r>
          </a:p>
        </p:txBody>
      </p:sp>
      <p:sp>
        <p:nvSpPr>
          <p:cNvPr id="26636" name="TextBox 15"/>
          <p:cNvSpPr txBox="1">
            <a:spLocks noChangeArrowheads="1"/>
          </p:cNvSpPr>
          <p:nvPr/>
        </p:nvSpPr>
        <p:spPr bwMode="auto">
          <a:xfrm>
            <a:off x="3652838" y="5229225"/>
            <a:ext cx="969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1.0 pm</a:t>
            </a:r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3186113" y="3608388"/>
            <a:ext cx="969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2.3 pm</a:t>
            </a:r>
          </a:p>
        </p:txBody>
      </p:sp>
      <p:sp>
        <p:nvSpPr>
          <p:cNvPr id="26638" name="TextBox 15"/>
          <p:cNvSpPr txBox="1">
            <a:spLocks noChangeArrowheads="1"/>
          </p:cNvSpPr>
          <p:nvPr/>
        </p:nvSpPr>
        <p:spPr bwMode="auto">
          <a:xfrm>
            <a:off x="3289300" y="3155950"/>
            <a:ext cx="97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3.7 pm</a:t>
            </a:r>
          </a:p>
        </p:txBody>
      </p:sp>
      <p:sp>
        <p:nvSpPr>
          <p:cNvPr id="26639" name="TextBox 15"/>
          <p:cNvSpPr txBox="1">
            <a:spLocks noChangeArrowheads="1"/>
          </p:cNvSpPr>
          <p:nvPr/>
        </p:nvSpPr>
        <p:spPr bwMode="auto">
          <a:xfrm>
            <a:off x="3989388" y="2105025"/>
            <a:ext cx="969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4.2 pm</a:t>
            </a:r>
          </a:p>
        </p:txBody>
      </p:sp>
      <p:sp>
        <p:nvSpPr>
          <p:cNvPr id="26640" name="TextBox 15"/>
          <p:cNvSpPr txBox="1">
            <a:spLocks noChangeArrowheads="1"/>
          </p:cNvSpPr>
          <p:nvPr/>
        </p:nvSpPr>
        <p:spPr bwMode="auto">
          <a:xfrm>
            <a:off x="5286375" y="1665288"/>
            <a:ext cx="96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3.3 pm</a:t>
            </a:r>
          </a:p>
        </p:txBody>
      </p:sp>
      <p:sp>
        <p:nvSpPr>
          <p:cNvPr id="26641" name="TextBox 15"/>
          <p:cNvSpPr txBox="1">
            <a:spLocks noChangeArrowheads="1"/>
          </p:cNvSpPr>
          <p:nvPr/>
        </p:nvSpPr>
        <p:spPr bwMode="auto">
          <a:xfrm>
            <a:off x="7058025" y="1765300"/>
            <a:ext cx="969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1.8 pm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44500" y="1"/>
            <a:ext cx="7581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Misconception #1: on the vertical emittance</a:t>
            </a:r>
            <a:r>
              <a:rPr lang="en-US" sz="2400" u="sng" dirty="0" smtClean="0">
                <a:solidFill>
                  <a:schemeClr val="bg1"/>
                </a:solidFill>
              </a:rPr>
              <a:t>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Andrea </a:t>
            </a:r>
            <a:r>
              <a:rPr lang="en-GB" dirty="0" err="1" smtClean="0"/>
              <a:t>Franchi</a:t>
            </a:r>
            <a:r>
              <a:rPr lang="en-GB" dirty="0" smtClean="0"/>
              <a:t> 	Vertical Emittance reduction @ ESRF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9747D2-6F81-BA4E-9E75-3A786F4DE738}" type="slidenum">
              <a:rPr lang="en-GB" smtClean="0"/>
              <a:pPr/>
              <a:t>90</a:t>
            </a:fld>
            <a:endParaRPr lang="en-GB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229600" cy="5054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#1: In the presence of coupling we deal with vertical emittance</a:t>
            </a:r>
            <a:r>
              <a:rPr lang="en-US" sz="2800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 (plural is not a typo)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#2: Coupling correction is a linear problem not needing CPU-intense random/genetic/non-linear optimizers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#3: </a:t>
            </a:r>
            <a:r>
              <a:rPr lang="en-US" sz="2800" dirty="0" err="1" smtClean="0"/>
              <a:t>Guignard</a:t>
            </a:r>
            <a:r>
              <a:rPr lang="en-US" sz="2800" dirty="0" smtClean="0"/>
              <a:t> formulas do not apply to modern synchrotron light sources and damping rings</a:t>
            </a:r>
          </a:p>
          <a:p>
            <a:pPr eaLnBrk="1" hangingPunct="1">
              <a:spcAft>
                <a:spcPts val="1200"/>
              </a:spcAft>
              <a:buClrTx/>
            </a:pPr>
            <a:r>
              <a:rPr lang="en-US" sz="2800" dirty="0" smtClean="0"/>
              <a:t>Misconception #4: “indirect measurements” of vertical emittance should be avoided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F_presentation_silver">
  <a:themeElements>
    <a:clrScheme name="ESRF_presentation_silver 13">
      <a:dk1>
        <a:srgbClr val="000000"/>
      </a:dk1>
      <a:lt1>
        <a:srgbClr val="FFFFFF"/>
      </a:lt1>
      <a:dk2>
        <a:srgbClr val="000000"/>
      </a:dk2>
      <a:lt2>
        <a:srgbClr val="8A8B8E"/>
      </a:lt2>
      <a:accent1>
        <a:srgbClr val="7DA9DA"/>
      </a:accent1>
      <a:accent2>
        <a:srgbClr val="1B5092"/>
      </a:accent2>
      <a:accent3>
        <a:srgbClr val="FFFFFF"/>
      </a:accent3>
      <a:accent4>
        <a:srgbClr val="000000"/>
      </a:accent4>
      <a:accent5>
        <a:srgbClr val="BFD1EA"/>
      </a:accent5>
      <a:accent6>
        <a:srgbClr val="174884"/>
      </a:accent6>
      <a:hlink>
        <a:srgbClr val="DD2026"/>
      </a:hlink>
      <a:folHlink>
        <a:srgbClr val="9E1C20"/>
      </a:folHlink>
    </a:clrScheme>
    <a:fontScheme name="ESRF_presentation_silv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RF_presentation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silver 13">
        <a:dk1>
          <a:srgbClr val="000000"/>
        </a:dk1>
        <a:lt1>
          <a:srgbClr val="FFFFFF"/>
        </a:lt1>
        <a:dk2>
          <a:srgbClr val="000000"/>
        </a:dk2>
        <a:lt2>
          <a:srgbClr val="8A8B8E"/>
        </a:lt2>
        <a:accent1>
          <a:srgbClr val="7DA9DA"/>
        </a:accent1>
        <a:accent2>
          <a:srgbClr val="1B5092"/>
        </a:accent2>
        <a:accent3>
          <a:srgbClr val="FFFFFF"/>
        </a:accent3>
        <a:accent4>
          <a:srgbClr val="000000"/>
        </a:accent4>
        <a:accent5>
          <a:srgbClr val="BFD1EA"/>
        </a:accent5>
        <a:accent6>
          <a:srgbClr val="174884"/>
        </a:accent6>
        <a:hlink>
          <a:srgbClr val="DD2026"/>
        </a:hlink>
        <a:folHlink>
          <a:srgbClr val="9E1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3760</TotalTime>
  <Words>7314</Words>
  <Application>Microsoft Office PowerPoint</Application>
  <PresentationFormat>On-screen Show (4:3)</PresentationFormat>
  <Paragraphs>1174</Paragraphs>
  <Slides>90</Slides>
  <Notes>90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ESRF_presentation_silver</vt:lpstr>
      <vt:lpstr>Equation</vt:lpstr>
      <vt:lpstr>Chart</vt:lpstr>
      <vt:lpstr>Slide 1</vt:lpstr>
      <vt:lpstr>Outlines</vt:lpstr>
      <vt:lpstr>Outlines</vt:lpstr>
      <vt:lpstr>Vertical emittance in the absence of coupling</vt:lpstr>
      <vt:lpstr>Vertical emittance in the absence of coupling</vt:lpstr>
      <vt:lpstr>Vertical emittance in the absence of coupling</vt:lpstr>
      <vt:lpstr>Vertical emittance in the absence of coupling</vt:lpstr>
      <vt:lpstr>Meas. vertical emittance Ey from RMS beam size</vt:lpstr>
      <vt:lpstr>Meas. vertical emittance Ey from RMS beam size</vt:lpstr>
      <vt:lpstr>Meas. vertical emittance Ey from RMS beam size</vt:lpstr>
      <vt:lpstr>Meas. vertical emittance Ey from RMS beam size</vt:lpstr>
      <vt:lpstr>Meas. vertical emittance Ey from RMS beam size</vt:lpstr>
      <vt:lpstr>Vertical emittance    in the absence  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Vertical emittances in the presence of coupling</vt:lpstr>
      <vt:lpstr>Outlines</vt:lpstr>
      <vt:lpstr>Vertical emittance reduction in the storage ring</vt:lpstr>
      <vt:lpstr>Vertical emittance reduction in the storage ring</vt:lpstr>
      <vt:lpstr>Vertical emittance reduction in the storage ring</vt:lpstr>
      <vt:lpstr>Coupling correction via Resonance Driving Terms </vt:lpstr>
      <vt:lpstr>Coupling correction via Resonance Driving Terms </vt:lpstr>
      <vt:lpstr>Coupling correction via Resonance Driving Terms </vt:lpstr>
      <vt:lpstr>Coupling correction via Resonance Driving Terms </vt:lpstr>
      <vt:lpstr>Slide 44</vt:lpstr>
      <vt:lpstr>Slide 45</vt:lpstr>
      <vt:lpstr>Slide 46</vt:lpstr>
      <vt:lpstr>2011: Towards ultra-small vertical emittance </vt:lpstr>
      <vt:lpstr>Outlines</vt:lpstr>
      <vt:lpstr>Slide 49</vt:lpstr>
      <vt:lpstr>Slide 50</vt:lpstr>
      <vt:lpstr>Slide 51</vt:lpstr>
      <vt:lpstr>The coupling sum resonance </vt:lpstr>
      <vt:lpstr>The coupling sum resonance </vt:lpstr>
      <vt:lpstr>The coupling sum resonance </vt:lpstr>
      <vt:lpstr>The coupling sum resonance </vt:lpstr>
      <vt:lpstr>The coupling sum resonance </vt:lpstr>
      <vt:lpstr>The coupling sum resonance </vt:lpstr>
      <vt:lpstr>The coupling sum resonance </vt:lpstr>
      <vt:lpstr>The coupling sum resonance </vt:lpstr>
      <vt:lpstr>Low-emittance rings [Qx&gt;Qy]</vt:lpstr>
      <vt:lpstr>Low-emittance rings [Qx&gt;Qy]</vt:lpstr>
      <vt:lpstr>Low-emittance rings [Qx&gt;Qy]</vt:lpstr>
      <vt:lpstr>Low-emittance rings [Qx&gt;Qy]</vt:lpstr>
      <vt:lpstr>Hadron rings [Qx~Qy]</vt:lpstr>
      <vt:lpstr>Hadron rings [Qx~Qy]</vt:lpstr>
      <vt:lpstr>Hadron rings [Qx~Qy]</vt:lpstr>
      <vt:lpstr>Slide 67</vt:lpstr>
      <vt:lpstr>Slide 68</vt:lpstr>
      <vt:lpstr>Slide 69</vt:lpstr>
      <vt:lpstr>Outlines</vt:lpstr>
      <vt:lpstr>Caution with Guignard’s formula</vt:lpstr>
      <vt:lpstr>Caution with Guignard’s formula</vt:lpstr>
      <vt:lpstr>Caution with Guignard’s formula</vt:lpstr>
      <vt:lpstr>Caution with Guignard’s formula</vt:lpstr>
      <vt:lpstr>Caution with lifetime measurement (1)</vt:lpstr>
      <vt:lpstr>Caution with lifetime measurement (1)</vt:lpstr>
      <vt:lpstr>Caution with lifetime measurement (1)</vt:lpstr>
      <vt:lpstr>Caution with lifetime measurement (1)</vt:lpstr>
      <vt:lpstr>Caution with lifetime measurement (1)</vt:lpstr>
      <vt:lpstr>Caution with lifetime measurement (2)</vt:lpstr>
      <vt:lpstr>Caution with lifetime measurement (2)</vt:lpstr>
      <vt:lpstr>Caution with lifetime measurement (2)</vt:lpstr>
      <vt:lpstr>Caution with lifetime measurement (2)</vt:lpstr>
      <vt:lpstr>Caution with lifetime measurement (2)</vt:lpstr>
      <vt:lpstr>Caution with lifetime measurement (2)</vt:lpstr>
      <vt:lpstr>Caution with lifetime measurement (2)</vt:lpstr>
      <vt:lpstr>Caution with lifetime measurement (2)</vt:lpstr>
      <vt:lpstr>Caution with lifetime measurement (2)</vt:lpstr>
      <vt:lpstr>Caution with lifetime measurement (2)</vt:lpstr>
      <vt:lpstr>Outlines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Admans</dc:creator>
  <cp:lastModifiedBy>Andrea Franchi</cp:lastModifiedBy>
  <cp:revision>431</cp:revision>
  <dcterms:created xsi:type="dcterms:W3CDTF">2017-09-21T06:38:14Z</dcterms:created>
  <dcterms:modified xsi:type="dcterms:W3CDTF">2017-09-21T06:41:57Z</dcterms:modified>
</cp:coreProperties>
</file>